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62" r:id="rId3"/>
    <p:sldId id="257" r:id="rId4"/>
    <p:sldId id="266" r:id="rId5"/>
    <p:sldId id="259" r:id="rId6"/>
    <p:sldId id="260" r:id="rId7"/>
    <p:sldId id="261" r:id="rId8"/>
    <p:sldId id="265" r:id="rId9"/>
    <p:sldId id="258" r:id="rId10"/>
    <p:sldId id="263" r:id="rId11"/>
    <p:sldId id="26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0000"/>
    <a:srgbClr val="FF3300"/>
    <a:srgbClr val="008000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53" autoAdjust="0"/>
    <p:restoredTop sz="94660"/>
  </p:normalViewPr>
  <p:slideViewPr>
    <p:cSldViewPr snapToGrid="0">
      <p:cViewPr varScale="1">
        <p:scale>
          <a:sx n="64" d="100"/>
          <a:sy n="64" d="100"/>
        </p:scale>
        <p:origin x="98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D8FBDF-226C-4EC7-A44C-8247D75DAC2C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03F11-97E7-4604-B1C1-0FE360C54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343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Tracy welcomes and gives</a:t>
            </a:r>
            <a:r>
              <a:rPr lang="en-US" baseline="0" dirty="0"/>
              <a:t> instructions.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03F11-97E7-4604-B1C1-0FE360C5485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9048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Lori (or Hope if Lori isn’t there)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03F11-97E7-4604-B1C1-0FE360C5485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1342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03F11-97E7-4604-B1C1-0FE360C5485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0303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Lori and then Tracy.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03F11-97E7-4604-B1C1-0FE360C5485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937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Hope  2. Caitlyn</a:t>
            </a:r>
            <a:r>
              <a:rPr lang="en-US" baseline="0" dirty="0"/>
              <a:t>   3. Wendy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03F11-97E7-4604-B1C1-0FE360C5485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34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Caitlyn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03F11-97E7-4604-B1C1-0FE360C5485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344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Hope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03F11-97E7-4604-B1C1-0FE360C5485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2808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Wendy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03F11-97E7-4604-B1C1-0FE360C5485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3753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03F11-97E7-4604-B1C1-0FE360C5485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419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Wendy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03F11-97E7-4604-B1C1-0FE360C5485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2560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Caitlyn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03F11-97E7-4604-B1C1-0FE360C5485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976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2EE73-89E0-4A69-A3CC-B60F9D0D36F8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703FE-CBE5-4353-8ACA-5275CD476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404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2EE73-89E0-4A69-A3CC-B60F9D0D36F8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703FE-CBE5-4353-8ACA-5275CD476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515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2EE73-89E0-4A69-A3CC-B60F9D0D36F8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703FE-CBE5-4353-8ACA-5275CD476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056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2EE73-89E0-4A69-A3CC-B60F9D0D36F8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703FE-CBE5-4353-8ACA-5275CD476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475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2EE73-89E0-4A69-A3CC-B60F9D0D36F8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703FE-CBE5-4353-8ACA-5275CD476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27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2EE73-89E0-4A69-A3CC-B60F9D0D36F8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703FE-CBE5-4353-8ACA-5275CD476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667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2EE73-89E0-4A69-A3CC-B60F9D0D36F8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703FE-CBE5-4353-8ACA-5275CD476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647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2EE73-89E0-4A69-A3CC-B60F9D0D36F8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703FE-CBE5-4353-8ACA-5275CD476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598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2EE73-89E0-4A69-A3CC-B60F9D0D36F8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703FE-CBE5-4353-8ACA-5275CD476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354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2EE73-89E0-4A69-A3CC-B60F9D0D36F8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703FE-CBE5-4353-8ACA-5275CD476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927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2EE73-89E0-4A69-A3CC-B60F9D0D36F8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703FE-CBE5-4353-8ACA-5275CD476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03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32EE73-89E0-4A69-A3CC-B60F9D0D36F8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8703FE-CBE5-4353-8ACA-5275CD476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620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13" Type="http://schemas.openxmlformats.org/officeDocument/2006/relationships/image" Target="../media/image83.jpeg"/><Relationship Id="rId3" Type="http://schemas.openxmlformats.org/officeDocument/2006/relationships/image" Target="../media/image75.jpg"/><Relationship Id="rId7" Type="http://schemas.openxmlformats.org/officeDocument/2006/relationships/image" Target="../media/image77.jpeg"/><Relationship Id="rId12" Type="http://schemas.openxmlformats.org/officeDocument/2006/relationships/image" Target="../media/image8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notthehardestpart.com/2012/01/25/beer-nerdy-girl-me-at-eleven/" TargetMode="External"/><Relationship Id="rId11" Type="http://schemas.openxmlformats.org/officeDocument/2006/relationships/image" Target="../media/image81.png"/><Relationship Id="rId5" Type="http://schemas.openxmlformats.org/officeDocument/2006/relationships/image" Target="../media/image76.jpg"/><Relationship Id="rId10" Type="http://schemas.openxmlformats.org/officeDocument/2006/relationships/image" Target="../media/image80.jpeg"/><Relationship Id="rId4" Type="http://schemas.openxmlformats.org/officeDocument/2006/relationships/hyperlink" Target="https://pixabay.com/en/wood-background-white-97484/" TargetMode="External"/><Relationship Id="rId9" Type="http://schemas.openxmlformats.org/officeDocument/2006/relationships/image" Target="../media/image7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th/%E0%B9%82%E0%B8%8B%E0%B8%9F%E0%B8%B2-%E0%B8%81%E0%B8%B2%E0%B8%A3%E0%B9%8C%E0%B8%95%E0%B8%B9%E0%B8%99-%E0%B8%99%E0%B8%B1%E0%B9%88%E0%B8%87-2306760/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ixabay.com/en/rug-carpet-brown-white-oval-round-576081/" TargetMode="External"/><Relationship Id="rId11" Type="http://schemas.openxmlformats.org/officeDocument/2006/relationships/hyperlink" Target="https://www.sccboe.org/Domain/868" TargetMode="External"/><Relationship Id="rId5" Type="http://schemas.openxmlformats.org/officeDocument/2006/relationships/image" Target="../media/image3.png"/><Relationship Id="rId10" Type="http://schemas.openxmlformats.org/officeDocument/2006/relationships/image" Target="../media/image5.png"/><Relationship Id="rId4" Type="http://schemas.openxmlformats.org/officeDocument/2006/relationships/hyperlink" Target="https://www.maxpixel.net/Books-Isolated-Bookshelf-Transparent-Background-3981515" TargetMode="External"/><Relationship Id="rId9" Type="http://schemas.openxmlformats.org/officeDocument/2006/relationships/hyperlink" Target="https://wilkinsonsbookworms.weebly.com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ccboe.org/Domain/1729" TargetMode="External"/><Relationship Id="rId13" Type="http://schemas.openxmlformats.org/officeDocument/2006/relationships/hyperlink" Target="https://pixabay.com/en/ladybug-insect-animal-cartoon-bug-1718997/" TargetMode="External"/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2.jpeg"/><Relationship Id="rId5" Type="http://schemas.openxmlformats.org/officeDocument/2006/relationships/image" Target="../media/image8.png"/><Relationship Id="rId10" Type="http://schemas.openxmlformats.org/officeDocument/2006/relationships/hyperlink" Target="https://www.sccboe.org/Domain/1363" TargetMode="External"/><Relationship Id="rId4" Type="http://schemas.openxmlformats.org/officeDocument/2006/relationships/hyperlink" Target="https://www.sccboe.org/Domain/861" TargetMode="External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mailto:lori.wilkinson@sccboe.org" TargetMode="External"/><Relationship Id="rId13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hyperlink" Target="mailto:hope.tennant@sccboe.org" TargetMode="External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wendy.cramer@sccboe.org" TargetMode="External"/><Relationship Id="rId11" Type="http://schemas.openxmlformats.org/officeDocument/2006/relationships/image" Target="../media/image25.png"/><Relationship Id="rId5" Type="http://schemas.openxmlformats.org/officeDocument/2006/relationships/hyperlink" Target="mailto:caitlyn.smith@sccboe.org" TargetMode="External"/><Relationship Id="rId10" Type="http://schemas.openxmlformats.org/officeDocument/2006/relationships/image" Target="../media/image24.png"/><Relationship Id="rId4" Type="http://schemas.openxmlformats.org/officeDocument/2006/relationships/image" Target="../media/image23.jpg"/><Relationship Id="rId9" Type="http://schemas.openxmlformats.org/officeDocument/2006/relationships/hyperlink" Target="mailto:tracy.zielke@sccboe.org" TargetMode="External"/><Relationship Id="rId1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jpg"/><Relationship Id="rId18" Type="http://schemas.openxmlformats.org/officeDocument/2006/relationships/image" Target="../media/image40.jpeg"/><Relationship Id="rId3" Type="http://schemas.openxmlformats.org/officeDocument/2006/relationships/image" Target="../media/image29.jpg"/><Relationship Id="rId7" Type="http://schemas.openxmlformats.org/officeDocument/2006/relationships/image" Target="../media/image33.png"/><Relationship Id="rId12" Type="http://schemas.openxmlformats.org/officeDocument/2006/relationships/hyperlink" Target="https://clever.discoveryeducation.com/learn/videos/82302382-f990-49bc-a5ec-d56484dddcbe/" TargetMode="External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6" Type="http://schemas.openxmlformats.org/officeDocument/2006/relationships/hyperlink" Target="https://studiesweekly.com/login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11" Type="http://schemas.openxmlformats.org/officeDocument/2006/relationships/image" Target="../media/image36.jpg"/><Relationship Id="rId5" Type="http://schemas.openxmlformats.org/officeDocument/2006/relationships/image" Target="../media/image31.png"/><Relationship Id="rId15" Type="http://schemas.openxmlformats.org/officeDocument/2006/relationships/image" Target="../media/image38.jpg"/><Relationship Id="rId10" Type="http://schemas.openxmlformats.org/officeDocument/2006/relationships/hyperlink" Target="https://login.microsoftonline.com/common/oauth2/authorize?client_id=4345a7b9-9a63-4910-a426-35363201d503&amp;redirect_uri=https://www.office.com/landing&amp;response_type=code%20id_token&amp;scope=openid%20profile&amp;response_mode=form_post&amp;nonce=637331324340158907.ZDNlMDQ3ZjQtNmI2Mi00NmY0LTlkNWYtYmIzZGVkYzRmNTI3MTU3NmVlZjctZjU5Ny00OGNjLTkyMmYtMWExMzUzNTdkMDc2&amp;ui_locales=en-US&amp;mkt=en-US&amp;client-request-id=c0bf1a31-5be6-46b6-b3a1-d53316f8bc1e&amp;state=eWsWpHiNMuaUOa_zaXFpyBMf6JUwieimSHzJnrTveavKtxCIUL_p465QESC31_kxsFV4kGmH65uCL_ybX0t0gOlLIEMae0Fd7fud-gkm6iV9y0DvOKS6TLOi1WZyRf1TOlKFj-qXTHg97wNVwZKzbNweWSQtsR7E-NfZ_H2i4Ubr2HCoDTh9KjXD2lntZpZ7IgGVxq5ixnMfxshFj3G23Qqnk0rlbYuBcwiAsU_VnO6ecdVkxOmFNJB5R-e6Rn-hEJjZ-yqHM0C7iNGDdD_M4FEi5N7pBIABueaCpkekcCw&amp;x-client-SKU=ID_NETSTANDARD2_0&amp;x-client-ver=6.6.0.0" TargetMode="External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hyperlink" Target="https://sccboe.schoolsplp.com/login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ccboe.org/Page/3177" TargetMode="External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26" Type="http://schemas.openxmlformats.org/officeDocument/2006/relationships/hyperlink" Target="https://www.office.com/?auth=2" TargetMode="External"/><Relationship Id="rId39" Type="http://schemas.openxmlformats.org/officeDocument/2006/relationships/image" Target="../media/image31.png"/><Relationship Id="rId3" Type="http://schemas.openxmlformats.org/officeDocument/2006/relationships/image" Target="../media/image43.jpeg"/><Relationship Id="rId21" Type="http://schemas.openxmlformats.org/officeDocument/2006/relationships/image" Target="../media/image59.png"/><Relationship Id="rId34" Type="http://schemas.openxmlformats.org/officeDocument/2006/relationships/hyperlink" Target="https://www.sccboe.org/Page/4489" TargetMode="External"/><Relationship Id="rId42" Type="http://schemas.openxmlformats.org/officeDocument/2006/relationships/hyperlink" Target="https://www.reflexmath.com/" TargetMode="External"/><Relationship Id="rId7" Type="http://schemas.openxmlformats.org/officeDocument/2006/relationships/image" Target="../media/image46.jpg"/><Relationship Id="rId12" Type="http://schemas.openxmlformats.org/officeDocument/2006/relationships/image" Target="../media/image50.png"/><Relationship Id="rId17" Type="http://schemas.openxmlformats.org/officeDocument/2006/relationships/image" Target="../media/image55.jpg"/><Relationship Id="rId25" Type="http://schemas.openxmlformats.org/officeDocument/2006/relationships/image" Target="../media/image62.png"/><Relationship Id="rId33" Type="http://schemas.openxmlformats.org/officeDocument/2006/relationships/image" Target="../media/image66.jpeg"/><Relationship Id="rId38" Type="http://schemas.openxmlformats.org/officeDocument/2006/relationships/image" Target="../media/image69.png"/><Relationship Id="rId46" Type="http://schemas.openxmlformats.org/officeDocument/2006/relationships/image" Target="../media/image74.jpe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29" Type="http://schemas.openxmlformats.org/officeDocument/2006/relationships/image" Target="../media/image64.jpeg"/><Relationship Id="rId41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sccboe.org/Page/5160" TargetMode="External"/><Relationship Id="rId11" Type="http://schemas.openxmlformats.org/officeDocument/2006/relationships/image" Target="../media/image49.png"/><Relationship Id="rId24" Type="http://schemas.openxmlformats.org/officeDocument/2006/relationships/hyperlink" Target="https://www.sccboe.org/Page/3179" TargetMode="External"/><Relationship Id="rId32" Type="http://schemas.openxmlformats.org/officeDocument/2006/relationships/hyperlink" Target="https://www.sccboe.org/Page/3323" TargetMode="External"/><Relationship Id="rId37" Type="http://schemas.openxmlformats.org/officeDocument/2006/relationships/hyperlink" Target="https://www.sccboe.org/Page/3365" TargetMode="External"/><Relationship Id="rId40" Type="http://schemas.openxmlformats.org/officeDocument/2006/relationships/hyperlink" Target="https://www.stridelogin.com/login/index.php" TargetMode="External"/><Relationship Id="rId45" Type="http://schemas.openxmlformats.org/officeDocument/2006/relationships/image" Target="../media/image73.jpeg"/><Relationship Id="rId5" Type="http://schemas.openxmlformats.org/officeDocument/2006/relationships/image" Target="../media/image45.png"/><Relationship Id="rId15" Type="http://schemas.openxmlformats.org/officeDocument/2006/relationships/image" Target="../media/image53.png"/><Relationship Id="rId23" Type="http://schemas.openxmlformats.org/officeDocument/2006/relationships/image" Target="../media/image61.png"/><Relationship Id="rId28" Type="http://schemas.openxmlformats.org/officeDocument/2006/relationships/hyperlink" Target="https://www.sccboe.org/" TargetMode="External"/><Relationship Id="rId36" Type="http://schemas.openxmlformats.org/officeDocument/2006/relationships/image" Target="../media/image68.jpe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31" Type="http://schemas.openxmlformats.org/officeDocument/2006/relationships/image" Target="../media/image65.png"/><Relationship Id="rId44" Type="http://schemas.openxmlformats.org/officeDocument/2006/relationships/image" Target="../media/image72.png"/><Relationship Id="rId4" Type="http://schemas.openxmlformats.org/officeDocument/2006/relationships/image" Target="../media/image44.jpg"/><Relationship Id="rId9" Type="http://schemas.openxmlformats.org/officeDocument/2006/relationships/image" Target="../media/image47.png"/><Relationship Id="rId14" Type="http://schemas.openxmlformats.org/officeDocument/2006/relationships/image" Target="../media/image52.png"/><Relationship Id="rId22" Type="http://schemas.openxmlformats.org/officeDocument/2006/relationships/image" Target="../media/image60.png"/><Relationship Id="rId27" Type="http://schemas.openxmlformats.org/officeDocument/2006/relationships/image" Target="../media/image63.png"/><Relationship Id="rId30" Type="http://schemas.openxmlformats.org/officeDocument/2006/relationships/hyperlink" Target="https://www.sccboe.org/maes" TargetMode="External"/><Relationship Id="rId35" Type="http://schemas.openxmlformats.org/officeDocument/2006/relationships/image" Target="../media/image67.png"/><Relationship Id="rId43" Type="http://schemas.openxmlformats.org/officeDocument/2006/relationships/image" Target="../media/image7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16920" y="112136"/>
            <a:ext cx="12278105" cy="10926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5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Welcome to 5</a:t>
            </a:r>
            <a:r>
              <a:rPr lang="en-US" sz="6500" b="1" cap="none" spc="0" baseline="300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</a:t>
            </a:r>
            <a:r>
              <a:rPr lang="en-US" sz="65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Grade at Margaret!</a:t>
            </a:r>
          </a:p>
        </p:txBody>
      </p:sp>
      <p:pic>
        <p:nvPicPr>
          <p:cNvPr id="9" name="Picture 8" descr="Carrie S. Forbes - Gingerlemongirl.com: Back to School!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840" y="1547908"/>
            <a:ext cx="8728098" cy="3375074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9AFEA56-899A-4465-B18C-F0E87DFCB7B0}"/>
              </a:ext>
            </a:extLst>
          </p:cNvPr>
          <p:cNvSpPr/>
          <p:nvPr/>
        </p:nvSpPr>
        <p:spPr>
          <a:xfrm>
            <a:off x="912796" y="5266147"/>
            <a:ext cx="10366428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When you see an    , click on the image it is pointing to</a:t>
            </a:r>
            <a:r>
              <a:rPr lang="en-US" sz="50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!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A4EC6E7-AE89-47C6-8615-9FBBD7132B7A}"/>
              </a:ext>
            </a:extLst>
          </p:cNvPr>
          <p:cNvCxnSpPr>
            <a:cxnSpLocks/>
          </p:cNvCxnSpPr>
          <p:nvPr/>
        </p:nvCxnSpPr>
        <p:spPr>
          <a:xfrm>
            <a:off x="4377127" y="5265122"/>
            <a:ext cx="0" cy="86279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31431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ooden door&#10;&#10;Description automatically generated">
            <a:extLst>
              <a:ext uri="{FF2B5EF4-FFF2-40B4-BE49-F238E27FC236}">
                <a16:creationId xmlns:a16="http://schemas.microsoft.com/office/drawing/2014/main" id="{90C84F0E-3CD3-4C33-B63B-9860D255DA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119989" y="855"/>
            <a:ext cx="5043682" cy="6858000"/>
          </a:xfrm>
          <a:prstGeom prst="rect">
            <a:avLst/>
          </a:prstGeom>
        </p:spPr>
      </p:pic>
      <p:pic>
        <p:nvPicPr>
          <p:cNvPr id="12" name="Picture 11" descr="A wooden door&#10;&#10;Description automatically generated">
            <a:extLst>
              <a:ext uri="{FF2B5EF4-FFF2-40B4-BE49-F238E27FC236}">
                <a16:creationId xmlns:a16="http://schemas.microsoft.com/office/drawing/2014/main" id="{F99C4E51-C5D7-4AEB-B3E3-910D0EBB70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923693" y="-855"/>
            <a:ext cx="5043682" cy="6858000"/>
          </a:xfrm>
          <a:prstGeom prst="rect">
            <a:avLst/>
          </a:prstGeom>
        </p:spPr>
      </p:pic>
      <p:pic>
        <p:nvPicPr>
          <p:cNvPr id="14" name="Picture 13" descr="A wooden door&#10;&#10;Description automatically generated">
            <a:extLst>
              <a:ext uri="{FF2B5EF4-FFF2-40B4-BE49-F238E27FC236}">
                <a16:creationId xmlns:a16="http://schemas.microsoft.com/office/drawing/2014/main" id="{BC3A1285-EB3C-48EF-9377-EC929D276C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148318" y="-2565"/>
            <a:ext cx="5043682" cy="685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57E6EC8-ADB5-48EA-9C3A-6F66E294E4B6}"/>
              </a:ext>
            </a:extLst>
          </p:cNvPr>
          <p:cNvSpPr txBox="1"/>
          <p:nvPr/>
        </p:nvSpPr>
        <p:spPr>
          <a:xfrm>
            <a:off x="1116143" y="2565"/>
            <a:ext cx="9959714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00" b="1" dirty="0">
                <a:solidFill>
                  <a:srgbClr val="FF0000"/>
                </a:solidFill>
              </a:rPr>
              <a:t>MUSTANG CAFETERIA and SNACK</a:t>
            </a:r>
          </a:p>
        </p:txBody>
      </p:sp>
      <p:pic>
        <p:nvPicPr>
          <p:cNvPr id="17" name="Picture 16" descr="A picture containing orange, indoor, small, sitting&#10;&#10;Description automatically generated">
            <a:extLst>
              <a:ext uri="{FF2B5EF4-FFF2-40B4-BE49-F238E27FC236}">
                <a16:creationId xmlns:a16="http://schemas.microsoft.com/office/drawing/2014/main" id="{EFD047CC-E8DA-43E7-87B6-6C073FC7A9B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1535637">
            <a:off x="6099181" y="2104932"/>
            <a:ext cx="5682952" cy="4199180"/>
          </a:xfrm>
          <a:prstGeom prst="rect">
            <a:avLst/>
          </a:prstGeom>
        </p:spPr>
      </p:pic>
      <p:pic>
        <p:nvPicPr>
          <p:cNvPr id="19" name="Picture 1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9317BA19-3B8E-4BAE-9A4E-B4A78F5C572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9" r="27803"/>
          <a:stretch/>
        </p:blipFill>
        <p:spPr>
          <a:xfrm>
            <a:off x="38179" y="134694"/>
            <a:ext cx="2981739" cy="6454158"/>
          </a:xfrm>
          <a:prstGeom prst="rect">
            <a:avLst/>
          </a:prstGeom>
        </p:spPr>
      </p:pic>
      <p:sp>
        <p:nvSpPr>
          <p:cNvPr id="20" name="Oval Callout 18">
            <a:extLst>
              <a:ext uri="{FF2B5EF4-FFF2-40B4-BE49-F238E27FC236}">
                <a16:creationId xmlns:a16="http://schemas.microsoft.com/office/drawing/2014/main" id="{0ACCCE47-0963-43D6-97CF-5DBDAD3BFBAF}"/>
              </a:ext>
            </a:extLst>
          </p:cNvPr>
          <p:cNvSpPr/>
          <p:nvPr/>
        </p:nvSpPr>
        <p:spPr>
          <a:xfrm>
            <a:off x="3242957" y="420206"/>
            <a:ext cx="3688553" cy="2787049"/>
          </a:xfrm>
          <a:prstGeom prst="wedgeEllipseCallout">
            <a:avLst>
              <a:gd name="adj1" fmla="val -68845"/>
              <a:gd name="adj2" fmla="val 1233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dirty="0"/>
              <a:t>Because of COVID, we are eating lunch in our classrooms!</a:t>
            </a:r>
          </a:p>
        </p:txBody>
      </p:sp>
      <p:sp>
        <p:nvSpPr>
          <p:cNvPr id="21" name="Oval Callout 18">
            <a:extLst>
              <a:ext uri="{FF2B5EF4-FFF2-40B4-BE49-F238E27FC236}">
                <a16:creationId xmlns:a16="http://schemas.microsoft.com/office/drawing/2014/main" id="{B61CF99D-44AD-46EC-B734-A54050051D81}"/>
              </a:ext>
            </a:extLst>
          </p:cNvPr>
          <p:cNvSpPr/>
          <p:nvPr/>
        </p:nvSpPr>
        <p:spPr>
          <a:xfrm rot="20620689">
            <a:off x="3103234" y="186179"/>
            <a:ext cx="3688553" cy="2787049"/>
          </a:xfrm>
          <a:prstGeom prst="wedgeEllipseCallout">
            <a:avLst>
              <a:gd name="adj1" fmla="val -68845"/>
              <a:gd name="adj2" fmla="val 1233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dirty="0"/>
              <a:t>Sadly, parents cannot come eat with us at this time!</a:t>
            </a:r>
          </a:p>
        </p:txBody>
      </p:sp>
      <p:pic>
        <p:nvPicPr>
          <p:cNvPr id="2050" name="Picture 2" descr="C:\Users\Family\AppData\Local\Microsoft\Windows\INetCache\IE\8985N8PJ\red-apple-clipart[1]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9523" y="2766994"/>
            <a:ext cx="1514657" cy="118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Family\AppData\Local\Microsoft\Windows\INetCache\IE\AZLDVQDM\missing_add_on_milk_box_for_kuja_by_xtanley-d5qwv9y[1]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4180" y="3012142"/>
            <a:ext cx="1200983" cy="149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Family\AppData\Local\Microsoft\Windows\INetCache\IE\AYD9Q4PT\1200px-McDonalds-Chicken-McNuggets[1]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161" y="4592395"/>
            <a:ext cx="2065379" cy="141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Family\AppData\Local\Microsoft\Windows\INetCache\IE\8985N8PJ\broccoli-29498_960_720[1]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428" y="4168700"/>
            <a:ext cx="795605" cy="84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Family\AppData\Local\Microsoft\Windows\INetCache\IE\8985N8PJ\broccoli-29498_960_720[1]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03038" y="4168701"/>
            <a:ext cx="795604" cy="847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C:\Users\Family\AppData\Local\Microsoft\Windows\INetCache\IE\8985N8PJ\broccoli-29498_960_720[1]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47186">
            <a:off x="7521850" y="4011313"/>
            <a:ext cx="795605" cy="84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Family\AppData\Local\Microsoft\Windows\INetCache\IE\QBV0U634\biscuit_PNG70[1]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3337" y="2505186"/>
            <a:ext cx="1006953" cy="82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Family\AppData\Local\Microsoft\Windows\INetCache\IE\QBV0U634\titanium-spork-16154[1].jp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01168">
            <a:off x="5445910" y="2663764"/>
            <a:ext cx="3340018" cy="70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544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HE VIEW FROM FEZ: Bill Dickens and the Ladysmith Chicago ...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862" y="-739665"/>
            <a:ext cx="6710289" cy="5072514"/>
          </a:xfrm>
          <a:prstGeom prst="rect">
            <a:avLst/>
          </a:prstGeom>
        </p:spPr>
      </p:pic>
      <p:pic>
        <p:nvPicPr>
          <p:cNvPr id="18" name="Picture 17" descr="Kids PNG Transparent Images | PNG All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23" y="3499112"/>
            <a:ext cx="10058400" cy="4561675"/>
          </a:xfrm>
          <a:prstGeom prst="rect">
            <a:avLst/>
          </a:prstGeom>
        </p:spPr>
      </p:pic>
      <p:pic>
        <p:nvPicPr>
          <p:cNvPr id="19" name="Picture 6" descr="C:\Users\Family\AppData\Local\Microsoft\Windows\INetCache\IE\AYD9Q4PT\grass_strands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125" y="5107584"/>
            <a:ext cx="6686574" cy="184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" descr="C:\Users\Family\AppData\Local\Microsoft\Windows\INetCache\IE\AYD9Q4PT\grass_strands[1]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0868" y="4853354"/>
            <a:ext cx="5610665" cy="2110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C:\Users\Family\AppData\Local\Microsoft\Windows\INetCache\IE\AYD9Q4PT\grass_strands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27" y="5107584"/>
            <a:ext cx="6686574" cy="184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" descr="C:\Users\Family\AppData\Local\Microsoft\Windows\INetCache\IE\AYD9Q4PT\grass_strands[1]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234" y="4853354"/>
            <a:ext cx="5610665" cy="2110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loud Callout 22"/>
          <p:cNvSpPr/>
          <p:nvPr/>
        </p:nvSpPr>
        <p:spPr>
          <a:xfrm rot="20790328">
            <a:off x="451089" y="342795"/>
            <a:ext cx="3374219" cy="1546255"/>
          </a:xfrm>
          <a:prstGeom prst="cloudCallout">
            <a:avLst>
              <a:gd name="adj1" fmla="val -16212"/>
              <a:gd name="adj2" fmla="val 4107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 rot="19997067">
            <a:off x="906542" y="572180"/>
            <a:ext cx="246331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/>
              <a:t>SNACK</a:t>
            </a:r>
          </a:p>
        </p:txBody>
      </p:sp>
      <p:sp>
        <p:nvSpPr>
          <p:cNvPr id="25" name="Cloud Callout 24"/>
          <p:cNvSpPr/>
          <p:nvPr/>
        </p:nvSpPr>
        <p:spPr>
          <a:xfrm rot="941090">
            <a:off x="8055017" y="245522"/>
            <a:ext cx="3702331" cy="1913510"/>
          </a:xfrm>
          <a:prstGeom prst="cloudCallout">
            <a:avLst>
              <a:gd name="adj1" fmla="val -16212"/>
              <a:gd name="adj2" fmla="val 4107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 rot="751713">
            <a:off x="9310356" y="649479"/>
            <a:ext cx="154721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/>
              <a:t>TIME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193625" y="575248"/>
            <a:ext cx="369106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rgbClr val="FF3300"/>
                </a:solidFill>
              </a:rPr>
              <a:t>Bring</a:t>
            </a:r>
          </a:p>
          <a:p>
            <a:pPr algn="ctr"/>
            <a:r>
              <a:rPr lang="en-US" sz="5000" b="1" dirty="0">
                <a:solidFill>
                  <a:srgbClr val="FF3300"/>
                </a:solidFill>
              </a:rPr>
              <a:t>your own</a:t>
            </a:r>
          </a:p>
          <a:p>
            <a:pPr algn="ctr"/>
            <a:r>
              <a:rPr lang="en-US" sz="5000" b="1" dirty="0">
                <a:solidFill>
                  <a:srgbClr val="FF3300"/>
                </a:solidFill>
              </a:rPr>
              <a:t>snack!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245860" y="586492"/>
            <a:ext cx="369106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rgbClr val="FF3300"/>
                </a:solidFill>
              </a:rPr>
              <a:t>HEALTHY</a:t>
            </a:r>
          </a:p>
          <a:p>
            <a:pPr algn="ctr"/>
            <a:r>
              <a:rPr lang="en-US" sz="5000" b="1" dirty="0">
                <a:solidFill>
                  <a:srgbClr val="FF3300"/>
                </a:solidFill>
              </a:rPr>
              <a:t>snacks &amp;</a:t>
            </a:r>
          </a:p>
          <a:p>
            <a:pPr algn="ctr"/>
            <a:r>
              <a:rPr lang="en-US" sz="5000" b="1" dirty="0">
                <a:solidFill>
                  <a:srgbClr val="FF3300"/>
                </a:solidFill>
              </a:rPr>
              <a:t>water </a:t>
            </a:r>
          </a:p>
        </p:txBody>
      </p:sp>
      <p:pic>
        <p:nvPicPr>
          <p:cNvPr id="10" name="Picture 9" descr="Best Water Bottle For kids 201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38668">
            <a:off x="3244633" y="632981"/>
            <a:ext cx="2327222" cy="2327222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245860" y="599906"/>
            <a:ext cx="36910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3300"/>
                </a:solidFill>
              </a:rPr>
              <a:t>We prefer </a:t>
            </a:r>
          </a:p>
          <a:p>
            <a:pPr algn="ctr"/>
            <a:r>
              <a:rPr lang="en-US" sz="4000" b="1" dirty="0">
                <a:solidFill>
                  <a:srgbClr val="FF3300"/>
                </a:solidFill>
              </a:rPr>
              <a:t>water bottles </a:t>
            </a:r>
          </a:p>
          <a:p>
            <a:pPr algn="ctr"/>
            <a:r>
              <a:rPr lang="en-US" sz="4000" b="1" dirty="0">
                <a:solidFill>
                  <a:srgbClr val="FF3300"/>
                </a:solidFill>
              </a:rPr>
              <a:t>with </a:t>
            </a:r>
          </a:p>
          <a:p>
            <a:pPr algn="ctr"/>
            <a:r>
              <a:rPr lang="en-US" sz="4000" b="1" dirty="0">
                <a:solidFill>
                  <a:srgbClr val="FF3300"/>
                </a:solidFill>
              </a:rPr>
              <a:t>flip lid!</a:t>
            </a:r>
          </a:p>
        </p:txBody>
      </p:sp>
      <p:sp>
        <p:nvSpPr>
          <p:cNvPr id="29" name="Rectangular Callout 28"/>
          <p:cNvSpPr/>
          <p:nvPr/>
        </p:nvSpPr>
        <p:spPr>
          <a:xfrm>
            <a:off x="524008" y="1517564"/>
            <a:ext cx="2096619" cy="1982471"/>
          </a:xfrm>
          <a:prstGeom prst="wedgeRectCallout">
            <a:avLst>
              <a:gd name="adj1" fmla="val 46769"/>
              <a:gd name="adj2" fmla="val 74160"/>
            </a:avLst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Please write your child’s first and last name on the water bottle!</a:t>
            </a:r>
          </a:p>
        </p:txBody>
      </p:sp>
    </p:spTree>
    <p:extLst>
      <p:ext uri="{BB962C8B-B14F-4D97-AF65-F5344CB8AC3E}">
        <p14:creationId xmlns:p14="http://schemas.microsoft.com/office/powerpoint/2010/main" val="243703576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0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63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32" tmFilter="0, 0; 0.125,0.2665; 0.25,0.4; 0.375,0.465; 0.5,0.5;  0.625,0.535; 0.75,0.6; 0.875,0.7335; 1,1">
                                          <p:stCondLst>
                                            <p:cond delay="23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16" tmFilter="0, 0; 0.125,0.2665; 0.25,0.4; 0.375,0.465; 0.5,0.5;  0.625,0.535; 0.75,0.6; 0.875,0.7335; 1,1">
                                          <p:stCondLst>
                                            <p:cond delay="46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7" tmFilter="0, 0; 0.125,0.2665; 0.25,0.4; 0.375,0.465; 0.5,0.5;  0.625,0.535; 0.75,0.6; 0.875,0.7335; 1,1">
                                          <p:stCondLst>
                                            <p:cond delay="58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9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58" decel="50000">
                                          <p:stCondLst>
                                            <p:cond delay="23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9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58" decel="50000">
                                          <p:stCondLst>
                                            <p:cond delay="4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9">
                                          <p:stCondLst>
                                            <p:cond delay="5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58" decel="50000">
                                          <p:stCondLst>
                                            <p:cond delay="5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9">
                                          <p:stCondLst>
                                            <p:cond delay="63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58" decel="50000">
                                          <p:stCondLst>
                                            <p:cond delay="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8" grpId="0"/>
      <p:bldP spid="28" grpId="1"/>
      <p:bldP spid="30" grpId="0"/>
      <p:bldP spid="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shelf filled with books&#10;&#10;Description automatically generated">
            <a:extLst>
              <a:ext uri="{FF2B5EF4-FFF2-40B4-BE49-F238E27FC236}">
                <a16:creationId xmlns:a16="http://schemas.microsoft.com/office/drawing/2014/main" id="{E9E2DBBF-5040-4A89-A926-C3759BD878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9955" y="-263671"/>
            <a:ext cx="12331909" cy="4235970"/>
          </a:xfrm>
          <a:prstGeom prst="rect">
            <a:avLst/>
          </a:prstGeom>
        </p:spPr>
      </p:pic>
      <p:pic>
        <p:nvPicPr>
          <p:cNvPr id="5" name="Picture 4" descr="A picture containing sitting, cake, table, round&#10;&#10;Description automatically generated">
            <a:extLst>
              <a:ext uri="{FF2B5EF4-FFF2-40B4-BE49-F238E27FC236}">
                <a16:creationId xmlns:a16="http://schemas.microsoft.com/office/drawing/2014/main" id="{5A379303-1448-42C4-B9E9-D3FE146331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252798" y="2912037"/>
            <a:ext cx="9144000" cy="457200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3CE456E-CAA6-42AF-8E06-DA2F7B0456AC}"/>
              </a:ext>
            </a:extLst>
          </p:cNvPr>
          <p:cNvCxnSpPr>
            <a:cxnSpLocks/>
          </p:cNvCxnSpPr>
          <p:nvPr/>
        </p:nvCxnSpPr>
        <p:spPr>
          <a:xfrm>
            <a:off x="1648918" y="764498"/>
            <a:ext cx="476116" cy="938066"/>
          </a:xfrm>
          <a:prstGeom prst="straightConnector1">
            <a:avLst/>
          </a:prstGeom>
          <a:ln w="190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572043D3-46AA-429C-AA73-E3201E13D6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-1163138" y="2574800"/>
            <a:ext cx="3794455" cy="3065208"/>
          </a:xfrm>
          <a:prstGeom prst="rect">
            <a:avLst/>
          </a:prstGeom>
        </p:spPr>
      </p:pic>
      <p:pic>
        <p:nvPicPr>
          <p:cNvPr id="15" name="Picture 14" descr="A person wearing a mask&#10;&#10;Description automatically generated">
            <a:hlinkClick r:id="rId9"/>
            <a:extLst>
              <a:ext uri="{FF2B5EF4-FFF2-40B4-BE49-F238E27FC236}">
                <a16:creationId xmlns:a16="http://schemas.microsoft.com/office/drawing/2014/main" id="{407C6787-6C60-49DE-A827-14C0D7CD4C4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06" t="11038" r="21267"/>
          <a:stretch/>
        </p:blipFill>
        <p:spPr>
          <a:xfrm>
            <a:off x="1169252" y="1537252"/>
            <a:ext cx="3127513" cy="5046234"/>
          </a:xfrm>
          <a:prstGeom prst="rect">
            <a:avLst/>
          </a:prstGeom>
        </p:spPr>
      </p:pic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2FA6866F-5033-4B53-8B3B-D7AEA15172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 flipH="1">
            <a:off x="9508433" y="2574800"/>
            <a:ext cx="3706794" cy="30652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07BB12-0A5F-4EEE-8DEA-1CA3032C4720}"/>
              </a:ext>
            </a:extLst>
          </p:cNvPr>
          <p:cNvSpPr txBox="1"/>
          <p:nvPr/>
        </p:nvSpPr>
        <p:spPr>
          <a:xfrm>
            <a:off x="914400" y="-186744"/>
            <a:ext cx="10535478" cy="7848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FF0000"/>
                </a:solidFill>
              </a:rPr>
              <a:t>5</a:t>
            </a:r>
            <a:r>
              <a:rPr lang="en-US" sz="4500" b="1" baseline="30000" dirty="0">
                <a:solidFill>
                  <a:srgbClr val="FF0000"/>
                </a:solidFill>
              </a:rPr>
              <a:t>th</a:t>
            </a:r>
            <a:r>
              <a:rPr lang="en-US" sz="4500" b="1" dirty="0">
                <a:solidFill>
                  <a:srgbClr val="FF0000"/>
                </a:solidFill>
              </a:rPr>
              <a:t> grade teachers welcome you!</a:t>
            </a:r>
          </a:p>
        </p:txBody>
      </p:sp>
      <p:sp>
        <p:nvSpPr>
          <p:cNvPr id="12" name="Oval Callout 18">
            <a:extLst>
              <a:ext uri="{FF2B5EF4-FFF2-40B4-BE49-F238E27FC236}">
                <a16:creationId xmlns:a16="http://schemas.microsoft.com/office/drawing/2014/main" id="{9608DE6F-40A8-4061-B661-27D6EDD07910}"/>
              </a:ext>
            </a:extLst>
          </p:cNvPr>
          <p:cNvSpPr/>
          <p:nvPr/>
        </p:nvSpPr>
        <p:spPr>
          <a:xfrm>
            <a:off x="2964453" y="0"/>
            <a:ext cx="3878002" cy="2039801"/>
          </a:xfrm>
          <a:prstGeom prst="wedgeEllipseCallout">
            <a:avLst>
              <a:gd name="adj1" fmla="val -52833"/>
              <a:gd name="adj2" fmla="val 45337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dirty="0"/>
              <a:t>Hi! I’m Mrs. Wilkinson.  I teach Reading, Language, and History.</a:t>
            </a:r>
          </a:p>
        </p:txBody>
      </p:sp>
      <p:pic>
        <p:nvPicPr>
          <p:cNvPr id="1026" name="Picture 2">
            <a:hlinkClick r:id="rId11"/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5" r="19443"/>
          <a:stretch/>
        </p:blipFill>
        <p:spPr bwMode="auto">
          <a:xfrm>
            <a:off x="6622743" y="1136342"/>
            <a:ext cx="3606574" cy="5546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Oval Callout 18">
            <a:extLst>
              <a:ext uri="{FF2B5EF4-FFF2-40B4-BE49-F238E27FC236}">
                <a16:creationId xmlns:a16="http://schemas.microsoft.com/office/drawing/2014/main" id="{9608DE6F-40A8-4061-B661-27D6EDD07910}"/>
              </a:ext>
            </a:extLst>
          </p:cNvPr>
          <p:cNvSpPr/>
          <p:nvPr/>
        </p:nvSpPr>
        <p:spPr>
          <a:xfrm flipH="1">
            <a:off x="5219320" y="0"/>
            <a:ext cx="3072423" cy="2039801"/>
          </a:xfrm>
          <a:prstGeom prst="wedgeEllipseCallout">
            <a:avLst>
              <a:gd name="adj1" fmla="val -52833"/>
              <a:gd name="adj2" fmla="val 45337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dirty="0"/>
              <a:t>And I’m Mrs. </a:t>
            </a:r>
            <a:r>
              <a:rPr lang="en-US" sz="2500" dirty="0" err="1"/>
              <a:t>Zielke</a:t>
            </a:r>
            <a:r>
              <a:rPr lang="en-US" sz="2500" dirty="0"/>
              <a:t>. I also teach Reading, Language, and History.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3CE456E-CAA6-42AF-8E06-DA2F7B0456AC}"/>
              </a:ext>
            </a:extLst>
          </p:cNvPr>
          <p:cNvCxnSpPr>
            <a:cxnSpLocks/>
          </p:cNvCxnSpPr>
          <p:nvPr/>
        </p:nvCxnSpPr>
        <p:spPr>
          <a:xfrm flipH="1">
            <a:off x="9415081" y="1233531"/>
            <a:ext cx="678830" cy="840877"/>
          </a:xfrm>
          <a:prstGeom prst="straightConnector1">
            <a:avLst/>
          </a:prstGeom>
          <a:ln w="190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830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le:- Brickwall 01 -.jpg - Wikipedia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9" y="-16721"/>
            <a:ext cx="12192000" cy="482019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33046" y="-69192"/>
            <a:ext cx="105728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FF00"/>
                </a:solidFill>
              </a:rPr>
              <a:t>5</a:t>
            </a:r>
            <a:r>
              <a:rPr lang="en-US" sz="6000" b="1" baseline="30000" dirty="0">
                <a:solidFill>
                  <a:srgbClr val="FFFF00"/>
                </a:solidFill>
              </a:rPr>
              <a:t>th</a:t>
            </a:r>
            <a:r>
              <a:rPr lang="en-US" sz="6000" b="1" dirty="0">
                <a:solidFill>
                  <a:srgbClr val="FFFF00"/>
                </a:solidFill>
              </a:rPr>
              <a:t> grade teachers welcome you!</a:t>
            </a:r>
            <a:endParaRPr lang="en-US" sz="6000" b="1" dirty="0">
              <a:solidFill>
                <a:srgbClr val="C00000"/>
              </a:solidFill>
            </a:endParaRPr>
          </a:p>
        </p:txBody>
      </p:sp>
      <p:sp>
        <p:nvSpPr>
          <p:cNvPr id="14" name="AutoShape 2" descr="https://apis.mail.yahoo.com/ws/v3/mailboxes/@.id==VjN-iSE1lKvEWyhWpEVSdm73d02JUCq9CfHwHBjAybL97IXxTl0W-sx2LDVX0TcUf9uhBmBxuc2UTjmHlmQVvjcwMQ/messages/@.id==AKrgC_hL1LhWXzh_ZwEk-Nu2lUA/content/parts/@.id==2/thumbnail?appId=YMailNodin&amp;page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Picture 14">
            <a:hlinkClick r:id="rId4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708"/>
          <a:stretch/>
        </p:blipFill>
        <p:spPr>
          <a:xfrm>
            <a:off x="-28606" y="512646"/>
            <a:ext cx="2524738" cy="3790950"/>
          </a:xfrm>
          <a:prstGeom prst="rect">
            <a:avLst/>
          </a:prstGeom>
        </p:spPr>
      </p:pic>
      <p:pic>
        <p:nvPicPr>
          <p:cNvPr id="17" name="Picture 16" descr="Clipart - bush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20"/>
          <a:stretch/>
        </p:blipFill>
        <p:spPr>
          <a:xfrm>
            <a:off x="-2570900" y="3412051"/>
            <a:ext cx="6794699" cy="3130983"/>
          </a:xfrm>
          <a:prstGeom prst="rect">
            <a:avLst/>
          </a:prstGeom>
        </p:spPr>
      </p:pic>
      <p:sp>
        <p:nvSpPr>
          <p:cNvPr id="19" name="Oval Callout 18"/>
          <p:cNvSpPr/>
          <p:nvPr/>
        </p:nvSpPr>
        <p:spPr>
          <a:xfrm>
            <a:off x="1726521" y="462745"/>
            <a:ext cx="3636960" cy="1895108"/>
          </a:xfrm>
          <a:prstGeom prst="wedgeEllipseCallout">
            <a:avLst>
              <a:gd name="adj1" fmla="val -52833"/>
              <a:gd name="adj2" fmla="val 45337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dirty="0"/>
              <a:t>Hello! I’m Mrs. Tennant.  I teach Math, Science and Health.</a:t>
            </a:r>
          </a:p>
        </p:txBody>
      </p:sp>
      <p:sp>
        <p:nvSpPr>
          <p:cNvPr id="22" name="Oval Callout 18">
            <a:extLst>
              <a:ext uri="{FF2B5EF4-FFF2-40B4-BE49-F238E27FC236}">
                <a16:creationId xmlns:a16="http://schemas.microsoft.com/office/drawing/2014/main" id="{DAD175DC-C7D8-4BFB-A2E9-222CAEA69485}"/>
              </a:ext>
            </a:extLst>
          </p:cNvPr>
          <p:cNvSpPr/>
          <p:nvPr/>
        </p:nvSpPr>
        <p:spPr>
          <a:xfrm flipH="1">
            <a:off x="6834123" y="189896"/>
            <a:ext cx="3582197" cy="1890101"/>
          </a:xfrm>
          <a:prstGeom prst="wedgeEllipseCallout">
            <a:avLst>
              <a:gd name="adj1" fmla="val -52833"/>
              <a:gd name="adj2" fmla="val 45337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dirty="0"/>
              <a:t>And I’m Mrs. Smith.  I teach Science, History, and Health.</a:t>
            </a:r>
          </a:p>
        </p:txBody>
      </p:sp>
      <p:pic>
        <p:nvPicPr>
          <p:cNvPr id="28" name="Picture 27" descr="Clipart - bush">
            <a:extLst>
              <a:ext uri="{FF2B5EF4-FFF2-40B4-BE49-F238E27FC236}">
                <a16:creationId xmlns:a16="http://schemas.microsoft.com/office/drawing/2014/main" id="{FABBAAA7-7263-4C5C-ABEB-44434065389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20"/>
          <a:stretch/>
        </p:blipFill>
        <p:spPr>
          <a:xfrm>
            <a:off x="6502890" y="3438523"/>
            <a:ext cx="6794699" cy="3130983"/>
          </a:xfrm>
          <a:prstGeom prst="rect">
            <a:avLst/>
          </a:prstGeom>
        </p:spPr>
      </p:pic>
      <p:pic>
        <p:nvPicPr>
          <p:cNvPr id="43" name="Picture 42" descr="Clipart - bush">
            <a:extLst>
              <a:ext uri="{FF2B5EF4-FFF2-40B4-BE49-F238E27FC236}">
                <a16:creationId xmlns:a16="http://schemas.microsoft.com/office/drawing/2014/main" id="{9DDB8A4F-E783-4862-B4A7-FD196C29FB4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20"/>
          <a:stretch/>
        </p:blipFill>
        <p:spPr>
          <a:xfrm>
            <a:off x="3127044" y="3661759"/>
            <a:ext cx="6794699" cy="3130983"/>
          </a:xfrm>
          <a:prstGeom prst="rect">
            <a:avLst/>
          </a:prstGeom>
        </p:spPr>
      </p:pic>
      <p:pic>
        <p:nvPicPr>
          <p:cNvPr id="45" name="Picture 44" descr="grass png image, green grass PNG picture">
            <a:extLst>
              <a:ext uri="{FF2B5EF4-FFF2-40B4-BE49-F238E27FC236}">
                <a16:creationId xmlns:a16="http://schemas.microsoft.com/office/drawing/2014/main" id="{723851D1-CC54-42F4-A2EE-E3A48CECBD1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" t="-12126" r="-1128" b="22101"/>
          <a:stretch/>
        </p:blipFill>
        <p:spPr>
          <a:xfrm>
            <a:off x="96514" y="3395010"/>
            <a:ext cx="12473354" cy="3437945"/>
          </a:xfrm>
          <a:prstGeom prst="rect">
            <a:avLst/>
          </a:prstGeom>
        </p:spPr>
      </p:pic>
      <p:sp>
        <p:nvSpPr>
          <p:cNvPr id="46" name="Oval Callout 18">
            <a:extLst>
              <a:ext uri="{FF2B5EF4-FFF2-40B4-BE49-F238E27FC236}">
                <a16:creationId xmlns:a16="http://schemas.microsoft.com/office/drawing/2014/main" id="{6B3D80E9-6D22-4D83-B44A-ED105DD41975}"/>
              </a:ext>
            </a:extLst>
          </p:cNvPr>
          <p:cNvSpPr/>
          <p:nvPr/>
        </p:nvSpPr>
        <p:spPr>
          <a:xfrm flipH="1">
            <a:off x="1867298" y="140555"/>
            <a:ext cx="3582197" cy="1890101"/>
          </a:xfrm>
          <a:prstGeom prst="wedgeEllipseCallout">
            <a:avLst>
              <a:gd name="adj1" fmla="val -39450"/>
              <a:gd name="adj2" fmla="val 47686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dirty="0"/>
              <a:t>Hello!  I’m Mrs. Cramer.  I teach math and history!!!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DEAB81-199C-4D38-9204-71206734E4DB}"/>
              </a:ext>
            </a:extLst>
          </p:cNvPr>
          <p:cNvSpPr txBox="1"/>
          <p:nvPr/>
        </p:nvSpPr>
        <p:spPr>
          <a:xfrm>
            <a:off x="5222480" y="2144947"/>
            <a:ext cx="11584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0" name="Picture 19" descr="A picture containing drawing&#10;&#10;Description automatically generated">
            <a:hlinkClick r:id="rId8"/>
            <a:extLst>
              <a:ext uri="{FF2B5EF4-FFF2-40B4-BE49-F238E27FC236}">
                <a16:creationId xmlns:a16="http://schemas.microsoft.com/office/drawing/2014/main" id="{A7F8F993-0C35-4CB3-8769-2269A0366B1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3" t="11790" r="12928" b="23639"/>
          <a:stretch/>
        </p:blipFill>
        <p:spPr>
          <a:xfrm>
            <a:off x="3771149" y="1082701"/>
            <a:ext cx="4474064" cy="4076001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3CE456E-CAA6-42AF-8E06-DA2F7B0456AC}"/>
              </a:ext>
            </a:extLst>
          </p:cNvPr>
          <p:cNvCxnSpPr>
            <a:cxnSpLocks/>
          </p:cNvCxnSpPr>
          <p:nvPr/>
        </p:nvCxnSpPr>
        <p:spPr>
          <a:xfrm>
            <a:off x="517327" y="760160"/>
            <a:ext cx="476116" cy="938066"/>
          </a:xfrm>
          <a:prstGeom prst="straightConnector1">
            <a:avLst/>
          </a:prstGeom>
          <a:ln w="190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3CE456E-CAA6-42AF-8E06-DA2F7B0456AC}"/>
              </a:ext>
            </a:extLst>
          </p:cNvPr>
          <p:cNvCxnSpPr>
            <a:cxnSpLocks/>
          </p:cNvCxnSpPr>
          <p:nvPr/>
        </p:nvCxnSpPr>
        <p:spPr>
          <a:xfrm flipH="1">
            <a:off x="6163492" y="820396"/>
            <a:ext cx="339398" cy="842245"/>
          </a:xfrm>
          <a:prstGeom prst="straightConnector1">
            <a:avLst/>
          </a:prstGeom>
          <a:ln w="190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3CE456E-CAA6-42AF-8E06-DA2F7B0456AC}"/>
              </a:ext>
            </a:extLst>
          </p:cNvPr>
          <p:cNvCxnSpPr>
            <a:cxnSpLocks/>
          </p:cNvCxnSpPr>
          <p:nvPr/>
        </p:nvCxnSpPr>
        <p:spPr>
          <a:xfrm flipH="1">
            <a:off x="11443998" y="946471"/>
            <a:ext cx="263740" cy="904155"/>
          </a:xfrm>
          <a:prstGeom prst="straightConnector1">
            <a:avLst/>
          </a:prstGeom>
          <a:ln w="190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 rot="1605411">
            <a:off x="10260059" y="2115602"/>
            <a:ext cx="1309967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9" name="Picture 28" descr="A picture containing drawing&#10;&#10;Description automatically generated">
            <a:hlinkClick r:id="rId10"/>
            <a:extLst>
              <a:ext uri="{FF2B5EF4-FFF2-40B4-BE49-F238E27FC236}">
                <a16:creationId xmlns:a16="http://schemas.microsoft.com/office/drawing/2014/main" id="{04038368-6F64-4910-A3F5-1668F8326AB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76" r="25090"/>
          <a:stretch/>
        </p:blipFill>
        <p:spPr>
          <a:xfrm>
            <a:off x="8617641" y="1038030"/>
            <a:ext cx="3462525" cy="5021225"/>
          </a:xfrm>
          <a:prstGeom prst="rect">
            <a:avLst/>
          </a:prstGeom>
        </p:spPr>
      </p:pic>
      <p:pic>
        <p:nvPicPr>
          <p:cNvPr id="23" name="Picture 22" descr="A picture containing room&#10;&#10;Description automatically generated">
            <a:extLst>
              <a:ext uri="{FF2B5EF4-FFF2-40B4-BE49-F238E27FC236}">
                <a16:creationId xmlns:a16="http://schemas.microsoft.com/office/drawing/2014/main" id="{2A7B064C-570C-40B1-A3F0-751A8715B73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2864790" y="3987851"/>
            <a:ext cx="2507713" cy="240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40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44444E-6 C -4.16667E-7 0.03496 0.028 0.06204 0.06198 0.06204 C 0.09701 0.06204 0.125 0.03496 0.125 -4.44444E-6 C 0.125 -0.03495 0.153 -0.06203 0.18802 -0.06203 C 0.22201 -0.06203 0.25 -0.03495 0.25 -4.44444E-6 " pathEditMode="relative" rAng="0" ptsTypes="AAAAA">
                                      <p:cBhvr>
                                        <p:cTn id="4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2" grpId="0" animBg="1"/>
      <p:bldP spid="22" grpId="1" animBg="1"/>
      <p:bldP spid="46" grpId="0" animBg="1"/>
      <p:bldP spid="3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レンガ 壁 タイル · Pixabayの無料画像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381500"/>
          </a:xfrm>
          <a:prstGeom prst="rect">
            <a:avLst/>
          </a:prstGeom>
        </p:spPr>
      </p:pic>
      <p:pic>
        <p:nvPicPr>
          <p:cNvPr id="3" name="Picture 2" descr="Concrete Cement Wall · Free photo on Pixabay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130" y="4381500"/>
            <a:ext cx="12286129" cy="32681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94131" y="4381500"/>
            <a:ext cx="12286130" cy="369332"/>
          </a:xfrm>
          <a:prstGeom prst="rect">
            <a:avLst/>
          </a:prstGeom>
          <a:solidFill>
            <a:srgbClr val="CC00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12-Point Star 6"/>
          <p:cNvSpPr/>
          <p:nvPr/>
        </p:nvSpPr>
        <p:spPr>
          <a:xfrm>
            <a:off x="3240742" y="183169"/>
            <a:ext cx="5755340" cy="3724834"/>
          </a:xfrm>
          <a:prstGeom prst="star12">
            <a:avLst/>
          </a:prstGeom>
          <a:solidFill>
            <a:srgbClr val="FFFF00"/>
          </a:solidFill>
          <a:ln w="762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008000"/>
                </a:solidFill>
              </a:rPr>
              <a:t>COVID</a:t>
            </a:r>
          </a:p>
          <a:p>
            <a:pPr algn="ctr"/>
            <a:r>
              <a:rPr lang="en-US" sz="3500" b="1" dirty="0">
                <a:solidFill>
                  <a:srgbClr val="008000"/>
                </a:solidFill>
              </a:rPr>
              <a:t>Considerations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754" y="642898"/>
            <a:ext cx="6777316" cy="62151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29" b="12157"/>
          <a:stretch/>
        </p:blipFill>
        <p:spPr>
          <a:xfrm>
            <a:off x="0" y="70380"/>
            <a:ext cx="4089197" cy="39504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1936">
            <a:off x="6936013" y="-414207"/>
            <a:ext cx="6176019" cy="72869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06" y="1501594"/>
            <a:ext cx="4225229" cy="42252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942" y="1123367"/>
            <a:ext cx="4981684" cy="498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1426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fractur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tebook Diary Planner · Free vector graphic on Pixabay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6549">
            <a:off x="755861" y="341601"/>
            <a:ext cx="11217325" cy="65516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0" y="-125462"/>
            <a:ext cx="948310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FF00"/>
                </a:solidFill>
              </a:rPr>
              <a:t>BINDERS / TRAPPER KEEPERS</a:t>
            </a:r>
            <a:endParaRPr lang="en-US" sz="6000" b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91507" y="1151855"/>
            <a:ext cx="276453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Binder Organization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55583" y="3253014"/>
            <a:ext cx="33473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Red communication folder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97524" y="3674215"/>
            <a:ext cx="340022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/>
              <a:t>Conduct Sheet front</a:t>
            </a:r>
          </a:p>
          <a:p>
            <a:r>
              <a:rPr lang="en-US" sz="2000" dirty="0"/>
              <a:t>       (Please DO NOT remove!)</a:t>
            </a:r>
          </a:p>
          <a:p>
            <a:r>
              <a:rPr lang="en-US" sz="2000" dirty="0"/>
              <a:t>       NO SIGNATURE REQUIRED!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97524" y="4710037"/>
            <a:ext cx="31677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/>
              <a:t>“Keep at Home” – papers</a:t>
            </a:r>
          </a:p>
          <a:p>
            <a:r>
              <a:rPr lang="en-US" sz="2000" dirty="0"/>
              <a:t>       that need to remain at </a:t>
            </a:r>
          </a:p>
          <a:p>
            <a:r>
              <a:rPr lang="en-US" sz="2000" dirty="0"/>
              <a:t>        home.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32252" y="1628909"/>
            <a:ext cx="342927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/>
              <a:t>“Return to School” – papers</a:t>
            </a:r>
          </a:p>
          <a:p>
            <a:r>
              <a:rPr lang="en-US" sz="2000" dirty="0"/>
              <a:t>       that need signed and </a:t>
            </a:r>
          </a:p>
          <a:p>
            <a:r>
              <a:rPr lang="en-US" sz="2000" dirty="0"/>
              <a:t>        returned – including ALL </a:t>
            </a:r>
          </a:p>
          <a:p>
            <a:r>
              <a:rPr lang="en-US" sz="2000" dirty="0"/>
              <a:t>         Ds and Fs.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14787" y="1575050"/>
            <a:ext cx="187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Pencil Pouch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37668" y="1956548"/>
            <a:ext cx="33017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/>
              <a:t>Any items from the pencil</a:t>
            </a:r>
          </a:p>
          <a:p>
            <a:r>
              <a:rPr lang="en-US" sz="2000" dirty="0"/>
              <a:t>       pouch used at home need</a:t>
            </a:r>
          </a:p>
          <a:p>
            <a:r>
              <a:rPr lang="en-US" sz="2000" dirty="0"/>
              <a:t>       to be returned to pouch.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53314" y="2943156"/>
            <a:ext cx="13376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Agenda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30705" y="3343266"/>
            <a:ext cx="32619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/>
              <a:t>Daily/Weekly assignments</a:t>
            </a:r>
          </a:p>
          <a:p>
            <a:r>
              <a:rPr lang="en-US" sz="2000" dirty="0"/>
              <a:t>       found here.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1340DA-8BF8-430E-8436-308FC75F1F2D}"/>
              </a:ext>
            </a:extLst>
          </p:cNvPr>
          <p:cNvSpPr txBox="1"/>
          <p:nvPr/>
        </p:nvSpPr>
        <p:spPr>
          <a:xfrm>
            <a:off x="6585457" y="1284536"/>
            <a:ext cx="37157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Red communication folder –cont</a:t>
            </a:r>
            <a:r>
              <a:rPr lang="en-US" sz="20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BE0F71-25DA-46F3-8CE5-B1D59C1C956F}"/>
              </a:ext>
            </a:extLst>
          </p:cNvPr>
          <p:cNvSpPr txBox="1"/>
          <p:nvPr/>
        </p:nvSpPr>
        <p:spPr>
          <a:xfrm>
            <a:off x="6932252" y="4254195"/>
            <a:ext cx="3585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User name / Password Sheet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A421DC-6294-4514-856D-4E1D503359D6}"/>
              </a:ext>
            </a:extLst>
          </p:cNvPr>
          <p:cNvSpPr txBox="1"/>
          <p:nvPr/>
        </p:nvSpPr>
        <p:spPr>
          <a:xfrm>
            <a:off x="7229563" y="4699275"/>
            <a:ext cx="29175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/>
              <a:t>Please keep this in the </a:t>
            </a:r>
          </a:p>
          <a:p>
            <a:r>
              <a:rPr lang="en-US" sz="2000" dirty="0"/>
              <a:t>       binder.</a:t>
            </a:r>
          </a:p>
        </p:txBody>
      </p:sp>
    </p:spTree>
    <p:extLst>
      <p:ext uri="{BB962C8B-B14F-4D97-AF65-F5344CB8AC3E}">
        <p14:creationId xmlns:p14="http://schemas.microsoft.com/office/powerpoint/2010/main" val="139954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4" grpId="0"/>
      <p:bldP spid="13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ree PNG Archives - Page 2 of 12 - MTC TUTORIAL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577668"/>
          </a:xfrm>
          <a:prstGeom prst="rect">
            <a:avLst/>
          </a:prstGeom>
        </p:spPr>
      </p:pic>
      <p:pic>
        <p:nvPicPr>
          <p:cNvPr id="4" name="Picture 3" descr="Free Breaking News Animation After Effects Template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1" t="35555" r="20140" b="49775"/>
          <a:stretch/>
        </p:blipFill>
        <p:spPr>
          <a:xfrm>
            <a:off x="3015175" y="0"/>
            <a:ext cx="6161650" cy="8299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1762" y="829994"/>
            <a:ext cx="2710999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i="1" u="sng" dirty="0">
                <a:latin typeface="Bahnschrift Light SemiCondensed" panose="020B0502040204020203" pitchFamily="34" charset="0"/>
              </a:rPr>
              <a:t>Weekly Newsletters</a:t>
            </a:r>
          </a:p>
          <a:p>
            <a:r>
              <a:rPr lang="en-US" sz="2000" dirty="0">
                <a:latin typeface="Bahnschrift Light SemiCondensed" panose="020B0502040204020203" pitchFamily="34" charset="0"/>
              </a:rPr>
              <a:t>   Sent weekly though</a:t>
            </a:r>
          </a:p>
          <a:p>
            <a:r>
              <a:rPr lang="en-US" sz="2000" dirty="0">
                <a:latin typeface="Bahnschrift Light SemiCondensed" panose="020B0502040204020203" pitchFamily="34" charset="0"/>
              </a:rPr>
              <a:t>  emails by each </a:t>
            </a:r>
          </a:p>
          <a:p>
            <a:r>
              <a:rPr lang="en-US" sz="2000" dirty="0">
                <a:latin typeface="Bahnschrift Light SemiCondensed" panose="020B0502040204020203" pitchFamily="34" charset="0"/>
              </a:rPr>
              <a:t>  homeroom teacher.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1393" y="2545365"/>
            <a:ext cx="2741456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i="1" u="sng" dirty="0">
                <a:latin typeface="Bahnschrift Light SemiCondensed" panose="020B0502040204020203" pitchFamily="34" charset="0"/>
              </a:rPr>
              <a:t>T</a:t>
            </a:r>
            <a:r>
              <a:rPr lang="en-US" sz="2200" b="1" i="1" u="sng" dirty="0">
                <a:latin typeface="Bahnschrift Light SemiCondensed" panose="020B0502040204020203" pitchFamily="34" charset="0"/>
              </a:rPr>
              <a:t>eacher’s Websites </a:t>
            </a:r>
          </a:p>
          <a:p>
            <a:r>
              <a:rPr lang="en-US" sz="2000" dirty="0">
                <a:latin typeface="Bahnschrift Light SemiCondensed" panose="020B0502040204020203" pitchFamily="34" charset="0"/>
              </a:rPr>
              <a:t>  A great place to find</a:t>
            </a:r>
          </a:p>
          <a:p>
            <a:r>
              <a:rPr lang="en-US" sz="2000" dirty="0">
                <a:latin typeface="Bahnschrift Light SemiCondensed" panose="020B0502040204020203" pitchFamily="34" charset="0"/>
              </a:rPr>
              <a:t> pertinent information.</a:t>
            </a:r>
          </a:p>
          <a:p>
            <a:r>
              <a:rPr lang="en-US" sz="2000" dirty="0">
                <a:latin typeface="Bahnschrift Light SemiCondensed" panose="020B0502040204020203" pitchFamily="34" charset="0"/>
              </a:rPr>
              <a:t> sccboe.org/</a:t>
            </a:r>
            <a:r>
              <a:rPr lang="en-US" sz="2000" dirty="0" err="1">
                <a:latin typeface="Bahnschrift Light SemiCondensed" panose="020B0502040204020203" pitchFamily="34" charset="0"/>
              </a:rPr>
              <a:t>maes</a:t>
            </a:r>
            <a:r>
              <a:rPr lang="en-US" sz="2000" dirty="0">
                <a:latin typeface="Bahnschrift Light SemiCondensed" panose="020B0502040204020203" pitchFamily="34" charset="0"/>
              </a:rPr>
              <a:t> </a:t>
            </a:r>
          </a:p>
          <a:p>
            <a:r>
              <a:rPr lang="en-US" sz="1200" dirty="0">
                <a:latin typeface="Bahnschrift Light SemiCondensed" panose="020B0502040204020203" pitchFamily="34" charset="0"/>
              </a:rPr>
              <a:t>  (Click on the “teacher” tab.)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183360" y="829994"/>
            <a:ext cx="245062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i="1" u="sng" dirty="0">
                <a:latin typeface="Bahnschrift Light SemiCondensed" panose="020B0502040204020203" pitchFamily="34" charset="0"/>
              </a:rPr>
              <a:t>T</a:t>
            </a:r>
            <a:r>
              <a:rPr lang="en-US" sz="2200" b="1" i="1" u="sng" dirty="0">
                <a:latin typeface="Bahnschrift Light SemiCondensed" panose="020B0502040204020203" pitchFamily="34" charset="0"/>
              </a:rPr>
              <a:t>EACHER EMAILS</a:t>
            </a:r>
            <a:r>
              <a:rPr lang="en-US" sz="2200" b="1" i="1" dirty="0">
                <a:latin typeface="Bahnschrift Light SemiCondensed" panose="020B0502040204020203" pitchFamily="34" charset="0"/>
              </a:rPr>
              <a:t>:</a:t>
            </a:r>
          </a:p>
          <a:p>
            <a:endParaRPr lang="en-US" sz="800" b="1" dirty="0">
              <a:latin typeface="Bahnschrift Light SemiCondensed" panose="020B0502040204020203" pitchFamily="34" charset="0"/>
            </a:endParaRPr>
          </a:p>
          <a:p>
            <a:r>
              <a:rPr lang="en-US" sz="1400" b="1" dirty="0">
                <a:latin typeface="Bahnschrift Light SemiCondensed" panose="020B0502040204020203" pitchFamily="34" charset="0"/>
                <a:hlinkClick r:id="rId5"/>
              </a:rPr>
              <a:t>caitlyn.smith@sccboe.org</a:t>
            </a:r>
            <a:r>
              <a:rPr lang="en-US" sz="1400" b="1" dirty="0">
                <a:latin typeface="Bahnschrift Light SemiCondensed" panose="020B0502040204020203" pitchFamily="34" charset="0"/>
              </a:rPr>
              <a:t> </a:t>
            </a:r>
          </a:p>
          <a:p>
            <a:r>
              <a:rPr lang="en-US" sz="1400" b="1" dirty="0">
                <a:latin typeface="Bahnschrift Light SemiCondensed" panose="020B0502040204020203" pitchFamily="34" charset="0"/>
                <a:hlinkClick r:id="rId6"/>
              </a:rPr>
              <a:t>wendy.cramer@sccboe.org</a:t>
            </a:r>
            <a:endParaRPr lang="en-US" sz="1400" b="1" dirty="0">
              <a:latin typeface="Bahnschrift Light SemiCondensed" panose="020B0502040204020203" pitchFamily="34" charset="0"/>
            </a:endParaRPr>
          </a:p>
          <a:p>
            <a:endParaRPr lang="en-US" sz="1400" b="1" dirty="0">
              <a:latin typeface="Bahnschrift Light SemiCondensed" panose="020B0502040204020203" pitchFamily="34" charset="0"/>
            </a:endParaRPr>
          </a:p>
          <a:p>
            <a:endParaRPr lang="en-US" sz="1400" b="1" dirty="0">
              <a:latin typeface="Bahnschrift Light SemiCondensed" panose="020B0502040204020203" pitchFamily="34" charset="0"/>
            </a:endParaRPr>
          </a:p>
          <a:p>
            <a:endParaRPr lang="en-US" sz="1400" b="1" dirty="0">
              <a:latin typeface="Bahnschrift Light SemiCondensed" panose="020B0502040204020203" pitchFamily="34" charset="0"/>
            </a:endParaRPr>
          </a:p>
          <a:p>
            <a:endParaRPr lang="en-US" sz="1400" b="1" dirty="0">
              <a:latin typeface="Bahnschrift Light SemiCondensed" panose="020B0502040204020203" pitchFamily="34" charset="0"/>
            </a:endParaRPr>
          </a:p>
          <a:p>
            <a:r>
              <a:rPr lang="en-US" sz="1400" b="1" dirty="0">
                <a:latin typeface="Bahnschrift Light SemiCondensed" panose="020B0502040204020203" pitchFamily="34" charset="0"/>
                <a:hlinkClick r:id="rId7"/>
              </a:rPr>
              <a:t>hope.tennant@sccboe.org</a:t>
            </a:r>
            <a:endParaRPr lang="en-US" sz="1400" b="1" dirty="0">
              <a:latin typeface="Bahnschrift Light SemiCondensed" panose="020B0502040204020203" pitchFamily="34" charset="0"/>
            </a:endParaRPr>
          </a:p>
          <a:p>
            <a:r>
              <a:rPr lang="en-US" sz="1400" b="1" dirty="0">
                <a:latin typeface="Bahnschrift Light SemiCondensed" panose="020B0502040204020203" pitchFamily="34" charset="0"/>
                <a:hlinkClick r:id="rId8"/>
              </a:rPr>
              <a:t>lori.wilkinson@sccboe.org</a:t>
            </a:r>
            <a:endParaRPr lang="en-US" sz="1400" b="1" dirty="0">
              <a:latin typeface="Bahnschrift Light SemiCondensed" panose="020B0502040204020203" pitchFamily="34" charset="0"/>
            </a:endParaRPr>
          </a:p>
          <a:p>
            <a:r>
              <a:rPr lang="en-US" sz="1400" b="1" dirty="0">
                <a:latin typeface="Bahnschrift Light SemiCondensed" panose="020B0502040204020203" pitchFamily="34" charset="0"/>
                <a:hlinkClick r:id="rId9"/>
              </a:rPr>
              <a:t>tracy.zielke@sccboe.org</a:t>
            </a:r>
            <a:r>
              <a:rPr lang="en-US" sz="1400" b="1" dirty="0">
                <a:latin typeface="Bahnschrift Light SemiCondensed" panose="020B0502040204020203" pitchFamily="34" charset="0"/>
              </a:rPr>
              <a:t> </a:t>
            </a:r>
            <a:r>
              <a:rPr lang="en-US" sz="1600" b="1" dirty="0">
                <a:latin typeface="Bahnschrift Light SemiCondensed" panose="020B0502040204020203" pitchFamily="34" charset="0"/>
              </a:rPr>
              <a:t> </a:t>
            </a:r>
          </a:p>
          <a:p>
            <a:endParaRPr lang="en-US" sz="1200" b="1" dirty="0">
              <a:latin typeface="Bahnschrift Light SemiCondensed" panose="020B0502040204020203" pitchFamily="34" charset="0"/>
            </a:endParaRPr>
          </a:p>
        </p:txBody>
      </p:sp>
      <p:pic>
        <p:nvPicPr>
          <p:cNvPr id="9" name="Picture 8" descr="Random Brain Droppings of a Carolina Parrothead: All About ...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844" y="1199327"/>
            <a:ext cx="1762916" cy="1493718"/>
          </a:xfrm>
          <a:prstGeom prst="rect">
            <a:avLst/>
          </a:prstGeom>
        </p:spPr>
      </p:pic>
      <p:pic>
        <p:nvPicPr>
          <p:cNvPr id="10" name="Picture 9" descr="Globe Vector Art image - Free stock photo - Public Domain ...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683" y="1978985"/>
            <a:ext cx="1130178" cy="1475749"/>
          </a:xfrm>
          <a:prstGeom prst="rect">
            <a:avLst/>
          </a:prstGeom>
        </p:spPr>
      </p:pic>
      <p:pic>
        <p:nvPicPr>
          <p:cNvPr id="12" name="Picture 11" descr="File:Operators (maths) linear.svg - Wikipedia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531" y="1093864"/>
            <a:ext cx="3536058" cy="885121"/>
          </a:xfrm>
          <a:prstGeom prst="rect">
            <a:avLst/>
          </a:prstGeom>
        </p:spPr>
      </p:pic>
      <p:pic>
        <p:nvPicPr>
          <p:cNvPr id="14" name="Picture 13" descr="Book Books Library · Free vector graphic on Pixabay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560" y="2208801"/>
            <a:ext cx="1619206" cy="1180638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097BD733-D9AD-483B-B4DC-23E0B2960CD7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627" y="2680837"/>
            <a:ext cx="3890829" cy="389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992361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pic>
        <p:nvPicPr>
          <p:cNvPr id="3" name="Picture 2" descr="HD wallpaper: gray bricks wall, space, empty, white ..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2" y="41563"/>
            <a:ext cx="12292149" cy="7019365"/>
          </a:xfrm>
          <a:prstGeom prst="rect">
            <a:avLst/>
          </a:prstGeom>
        </p:spPr>
      </p:pic>
      <p:pic>
        <p:nvPicPr>
          <p:cNvPr id="9" name="Picture 8" descr="Free vector graphic: Door, Entrance, Doorway, Design ...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6" t="15490" r="16122" b="1"/>
          <a:stretch/>
        </p:blipFill>
        <p:spPr>
          <a:xfrm>
            <a:off x="7120988" y="1213366"/>
            <a:ext cx="2359257" cy="4175774"/>
          </a:xfrm>
          <a:prstGeom prst="rect">
            <a:avLst/>
          </a:prstGeom>
        </p:spPr>
      </p:pic>
      <p:pic>
        <p:nvPicPr>
          <p:cNvPr id="10" name="Picture 9" descr="Table Grey Silver · Free vector graphic on Pixabay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558793"/>
            <a:ext cx="6840071" cy="2868384"/>
          </a:xfrm>
          <a:prstGeom prst="rect">
            <a:avLst/>
          </a:prstGeom>
        </p:spPr>
      </p:pic>
      <p:pic>
        <p:nvPicPr>
          <p:cNvPr id="27" name="Picture 26" descr="File:Whiteboard with markers.jpg - Wikipedia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938" y="1432753"/>
            <a:ext cx="4231050" cy="2570097"/>
          </a:xfrm>
          <a:prstGeom prst="rect">
            <a:avLst/>
          </a:prstGeom>
        </p:spPr>
      </p:pic>
      <p:pic>
        <p:nvPicPr>
          <p:cNvPr id="28" name="Picture 27" descr="Workstation Computer Pc · Free vector graphic on Pixabay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906" y="3914116"/>
            <a:ext cx="2488013" cy="1866010"/>
          </a:xfrm>
          <a:prstGeom prst="rect">
            <a:avLst/>
          </a:prstGeom>
        </p:spPr>
      </p:pic>
      <p:pic>
        <p:nvPicPr>
          <p:cNvPr id="29" name="Picture 28" descr="Workstation Computer Pc · Free vector graphic on Pixabay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474" y="3849495"/>
            <a:ext cx="2233514" cy="1675136"/>
          </a:xfrm>
          <a:prstGeom prst="rect">
            <a:avLst/>
          </a:prstGeom>
        </p:spPr>
      </p:pic>
      <p:pic>
        <p:nvPicPr>
          <p:cNvPr id="30" name="Picture 29" descr="Stuhl Rot Metall · Kostenlose Vektorgrafik auf Pixabay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6629">
            <a:off x="6045031" y="4653124"/>
            <a:ext cx="1868301" cy="2593737"/>
          </a:xfrm>
          <a:prstGeom prst="rect">
            <a:avLst/>
          </a:prstGeom>
        </p:spPr>
      </p:pic>
      <p:pic>
        <p:nvPicPr>
          <p:cNvPr id="31" name="Picture 30" descr="Stuhl Rot Metall · Kostenlose Vektorgrafik auf Pixabay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6629">
            <a:off x="3868513" y="4872441"/>
            <a:ext cx="1868301" cy="2593737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3066471" y="1521147"/>
            <a:ext cx="3877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Beyond the Classroom– HOW TO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046594" y="1861952"/>
            <a:ext cx="4074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b="1" dirty="0">
                <a:latin typeface="Comic Sans MS" panose="030F0702030302020204" pitchFamily="66" charset="0"/>
              </a:rPr>
              <a:t>Go to www.sccboe.org/maes</a:t>
            </a:r>
          </a:p>
          <a:p>
            <a:pPr marL="342900" indent="-342900">
              <a:buAutoNum type="arabicParenR"/>
            </a:pPr>
            <a:endParaRPr lang="en-US" b="1" dirty="0">
              <a:latin typeface="Comic Sans MS" panose="030F0702030302020204" pitchFamily="66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046594" y="2174365"/>
            <a:ext cx="4074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2) Click on “For Students.”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035389" y="2486778"/>
            <a:ext cx="4074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3) Click on OFFICE 365.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035389" y="2838007"/>
            <a:ext cx="4074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4) Outlook APP - email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046594" y="3187488"/>
            <a:ext cx="4074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5) TEAMS APP – where assignments can be found.</a:t>
            </a:r>
          </a:p>
        </p:txBody>
      </p:sp>
      <p:pic>
        <p:nvPicPr>
          <p:cNvPr id="4" name="Picture 3" descr="A close up of a sign&#10;&#10;Description automatically generated">
            <a:hlinkClick r:id="rId10"/>
            <a:extLst>
              <a:ext uri="{FF2B5EF4-FFF2-40B4-BE49-F238E27FC236}">
                <a16:creationId xmlns:a16="http://schemas.microsoft.com/office/drawing/2014/main" id="{0B131643-FAC8-44D9-A2ED-72EAB58862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0681" y="1165134"/>
            <a:ext cx="1211879" cy="888095"/>
          </a:xfrm>
          <a:prstGeom prst="rect">
            <a:avLst/>
          </a:prstGeom>
        </p:spPr>
      </p:pic>
      <p:pic>
        <p:nvPicPr>
          <p:cNvPr id="5" name="Picture 4" descr="A picture containing device, sitting, sign&#10;&#10;Description automatically generated">
            <a:hlinkClick r:id="rId12"/>
            <a:extLst>
              <a:ext uri="{FF2B5EF4-FFF2-40B4-BE49-F238E27FC236}">
                <a16:creationId xmlns:a16="http://schemas.microsoft.com/office/drawing/2014/main" id="{2CBFC95F-14C1-465D-A66A-899CDBBA59B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505321" y="1165134"/>
            <a:ext cx="873702" cy="873702"/>
          </a:xfrm>
          <a:prstGeom prst="rect">
            <a:avLst/>
          </a:prstGeom>
        </p:spPr>
      </p:pic>
      <p:pic>
        <p:nvPicPr>
          <p:cNvPr id="6" name="Picture 5" descr="A picture containing drawing&#10;&#10;Description automatically generated">
            <a:hlinkClick r:id="rId14"/>
            <a:extLst>
              <a:ext uri="{FF2B5EF4-FFF2-40B4-BE49-F238E27FC236}">
                <a16:creationId xmlns:a16="http://schemas.microsoft.com/office/drawing/2014/main" id="{E2DE4075-D65B-41BF-A56E-1856BC096C9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29423" y="2697682"/>
            <a:ext cx="1513547" cy="60712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hlinkClick r:id="rId16"/>
            <a:extLst>
              <a:ext uri="{FF2B5EF4-FFF2-40B4-BE49-F238E27FC236}">
                <a16:creationId xmlns:a16="http://schemas.microsoft.com/office/drawing/2014/main" id="{44D43E3A-13C2-4EF6-A9EA-18EB762C649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16344" y="2775248"/>
            <a:ext cx="1513547" cy="640516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0A31451-4708-4202-AD2D-AC5EA5ED5D74}"/>
              </a:ext>
            </a:extLst>
          </p:cNvPr>
          <p:cNvCxnSpPr>
            <a:cxnSpLocks/>
          </p:cNvCxnSpPr>
          <p:nvPr/>
        </p:nvCxnSpPr>
        <p:spPr>
          <a:xfrm flipH="1">
            <a:off x="1801056" y="904295"/>
            <a:ext cx="821297" cy="17357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BFB1E3E-E105-49F1-B0FA-5355A33EF28D}"/>
              </a:ext>
            </a:extLst>
          </p:cNvPr>
          <p:cNvCxnSpPr>
            <a:cxnSpLocks/>
          </p:cNvCxnSpPr>
          <p:nvPr/>
        </p:nvCxnSpPr>
        <p:spPr>
          <a:xfrm flipH="1">
            <a:off x="1801056" y="2600251"/>
            <a:ext cx="821297" cy="17357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35B1692-D1F5-4159-808A-4A766F283BD9}"/>
              </a:ext>
            </a:extLst>
          </p:cNvPr>
          <p:cNvCxnSpPr>
            <a:cxnSpLocks/>
          </p:cNvCxnSpPr>
          <p:nvPr/>
        </p:nvCxnSpPr>
        <p:spPr>
          <a:xfrm>
            <a:off x="9751077" y="991084"/>
            <a:ext cx="754244" cy="34688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3646C89-BA57-45CE-8935-66A9784D824C}"/>
              </a:ext>
            </a:extLst>
          </p:cNvPr>
          <p:cNvCxnSpPr>
            <a:cxnSpLocks/>
          </p:cNvCxnSpPr>
          <p:nvPr/>
        </p:nvCxnSpPr>
        <p:spPr>
          <a:xfrm>
            <a:off x="9460103" y="2359031"/>
            <a:ext cx="754244" cy="34688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picture containing toy, drawing&#10;&#10;Description automatically generated">
            <a:extLst>
              <a:ext uri="{FF2B5EF4-FFF2-40B4-BE49-F238E27FC236}">
                <a16:creationId xmlns:a16="http://schemas.microsoft.com/office/drawing/2014/main" id="{5CB7266C-4FA8-4B38-A383-0C2A9766383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627" y="3360469"/>
            <a:ext cx="4153669" cy="4153669"/>
          </a:xfrm>
          <a:prstGeom prst="rect">
            <a:avLst/>
          </a:prstGeom>
        </p:spPr>
      </p:pic>
      <p:sp>
        <p:nvSpPr>
          <p:cNvPr id="38" name="Oval Callout 18">
            <a:extLst>
              <a:ext uri="{FF2B5EF4-FFF2-40B4-BE49-F238E27FC236}">
                <a16:creationId xmlns:a16="http://schemas.microsoft.com/office/drawing/2014/main" id="{E9BFF951-B7D0-41D1-9FAF-94FE491ADDA3}"/>
              </a:ext>
            </a:extLst>
          </p:cNvPr>
          <p:cNvSpPr/>
          <p:nvPr/>
        </p:nvSpPr>
        <p:spPr>
          <a:xfrm>
            <a:off x="5490657" y="1409257"/>
            <a:ext cx="4587403" cy="2787049"/>
          </a:xfrm>
          <a:prstGeom prst="wedgeEllipseCallout">
            <a:avLst>
              <a:gd name="adj1" fmla="val -52833"/>
              <a:gd name="adj2" fmla="val 45337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dirty="0"/>
              <a:t>If you want to see your child’s grades, check </a:t>
            </a:r>
          </a:p>
          <a:p>
            <a:pPr algn="ctr"/>
            <a:r>
              <a:rPr lang="en-US" sz="2500" dirty="0" err="1"/>
              <a:t>i</a:t>
            </a:r>
            <a:r>
              <a:rPr lang="en-US" sz="2500" dirty="0"/>
              <a:t>-Now once a week. Grades are only updated once a week.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85852" y="5209025"/>
            <a:ext cx="430787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65613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  <p:bldP spid="36" grpId="0"/>
      <p:bldP spid="37" grpId="0"/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476403" y="1338961"/>
            <a:ext cx="5711483" cy="4524315"/>
          </a:xfrm>
          <a:prstGeom prst="rect">
            <a:avLst/>
          </a:prstGeom>
          <a:solidFill>
            <a:schemeClr val="bg1"/>
          </a:solidFill>
          <a:ln w="1905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751654" y="1562113"/>
            <a:ext cx="31566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Grade Weights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85845" y="2211735"/>
            <a:ext cx="50882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TESTS:              60%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97276" y="3279920"/>
            <a:ext cx="53335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QUIZZES:           30%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97276" y="4219476"/>
            <a:ext cx="53334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Class work/</a:t>
            </a:r>
          </a:p>
          <a:p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Homework :          10%</a:t>
            </a:r>
          </a:p>
        </p:txBody>
      </p:sp>
      <p:pic>
        <p:nvPicPr>
          <p:cNvPr id="14" name="Picture 13" descr="Medals Winner Runner-Up · Free image on Pixabay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47624">
            <a:off x="-531864" y="530100"/>
            <a:ext cx="6096000" cy="2023030"/>
          </a:xfrm>
          <a:prstGeom prst="rect">
            <a:avLst/>
          </a:prstGeom>
        </p:spPr>
      </p:pic>
      <p:pic>
        <p:nvPicPr>
          <p:cNvPr id="16" name="Picture 15" descr="Desktop computer - Wikipedi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45324" y="4209710"/>
            <a:ext cx="3834584" cy="252203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128739" y="4342587"/>
            <a:ext cx="1252025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1000" dirty="0"/>
          </a:p>
          <a:p>
            <a:pPr algn="ctr"/>
            <a:r>
              <a:rPr lang="en-US" dirty="0" err="1"/>
              <a:t>i</a:t>
            </a:r>
            <a:r>
              <a:rPr lang="en-US" dirty="0"/>
              <a:t>-Now </a:t>
            </a:r>
          </a:p>
          <a:p>
            <a:pPr algn="ctr"/>
            <a:r>
              <a:rPr lang="en-US" dirty="0"/>
              <a:t>Grading</a:t>
            </a:r>
          </a:p>
          <a:p>
            <a:pPr algn="ctr"/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6323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honeycomb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s://lh3.googleusercontent.com/asfF-QFxJMOdZJxRD2JjZAzJL8JMlt1KueCqC9n4ob1R3Qcjo7Dw2RZDvblIOXBCf7ZkVVgEiI-2ppjozGguOPQ00Kx1JOax0pUcNvcElyKbGDsBnLTjSKcYaKBdAl_nAAnkFl9rIA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0044"/>
            <a:ext cx="12192000" cy="2137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Rustic wood panel | Free public domain photo - 671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061"/>
            <a:ext cx="12192000" cy="4720856"/>
          </a:xfrm>
          <a:prstGeom prst="rect">
            <a:avLst/>
          </a:prstGeom>
        </p:spPr>
      </p:pic>
      <p:pic>
        <p:nvPicPr>
          <p:cNvPr id="4" name="Google Shape;61;p13"/>
          <p:cNvPicPr preferRelativeResize="0"/>
          <p:nvPr/>
        </p:nvPicPr>
        <p:blipFill rotWithShape="1">
          <a:blip r:embed="rId5">
            <a:alphaModFix/>
          </a:blip>
          <a:srcRect l="50526" t="26074" r="1820" b="51341"/>
          <a:stretch/>
        </p:blipFill>
        <p:spPr>
          <a:xfrm>
            <a:off x="5462674" y="116780"/>
            <a:ext cx="1341849" cy="374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62;p13"/>
          <p:cNvPicPr preferRelativeResize="0"/>
          <p:nvPr/>
        </p:nvPicPr>
        <p:blipFill rotWithShape="1">
          <a:blip r:embed="rId5">
            <a:alphaModFix/>
          </a:blip>
          <a:srcRect l="1617" t="26201" r="50383" b="51128"/>
          <a:stretch/>
        </p:blipFill>
        <p:spPr>
          <a:xfrm>
            <a:off x="4120824" y="117430"/>
            <a:ext cx="1341849" cy="372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63;p13"/>
          <p:cNvPicPr preferRelativeResize="0"/>
          <p:nvPr/>
        </p:nvPicPr>
        <p:blipFill rotWithShape="1">
          <a:blip r:embed="rId5">
            <a:alphaModFix/>
          </a:blip>
          <a:srcRect l="50302" t="1844" r="1231" b="75184"/>
          <a:stretch/>
        </p:blipFill>
        <p:spPr>
          <a:xfrm>
            <a:off x="2778974" y="116768"/>
            <a:ext cx="1341861" cy="37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64;p13"/>
          <p:cNvPicPr preferRelativeResize="0"/>
          <p:nvPr/>
        </p:nvPicPr>
        <p:blipFill rotWithShape="1">
          <a:blip r:embed="rId5">
            <a:alphaModFix/>
          </a:blip>
          <a:srcRect l="1526" t="75032" r="60784" b="2510"/>
          <a:stretch/>
        </p:blipFill>
        <p:spPr>
          <a:xfrm>
            <a:off x="9565499" y="106065"/>
            <a:ext cx="1067292" cy="37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65;p13"/>
          <p:cNvPicPr preferRelativeResize="0"/>
          <p:nvPr/>
        </p:nvPicPr>
        <p:blipFill rotWithShape="1">
          <a:blip r:embed="rId5">
            <a:alphaModFix/>
          </a:blip>
          <a:srcRect l="2468" t="1885" r="50690" b="75143"/>
          <a:stretch/>
        </p:blipFill>
        <p:spPr>
          <a:xfrm>
            <a:off x="1469486" y="116768"/>
            <a:ext cx="1309500" cy="37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66;p13"/>
          <p:cNvPicPr preferRelativeResize="0"/>
          <p:nvPr/>
        </p:nvPicPr>
        <p:blipFill rotWithShape="1">
          <a:blip r:embed="rId5">
            <a:alphaModFix/>
          </a:blip>
          <a:srcRect l="1924" t="51133" r="50682" b="27027"/>
          <a:stretch/>
        </p:blipFill>
        <p:spPr>
          <a:xfrm>
            <a:off x="6804536" y="117443"/>
            <a:ext cx="1380050" cy="37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67;p13"/>
          <p:cNvPicPr preferRelativeResize="0"/>
          <p:nvPr/>
        </p:nvPicPr>
        <p:blipFill rotWithShape="1">
          <a:blip r:embed="rId5">
            <a:alphaModFix/>
          </a:blip>
          <a:srcRect l="51267" t="51563" r="1341" b="26675"/>
          <a:stretch/>
        </p:blipFill>
        <p:spPr>
          <a:xfrm>
            <a:off x="8184574" y="118105"/>
            <a:ext cx="1380050" cy="37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Chalkboard Blackboard Chalk · Free image on Pixabay">
            <a:hlinkClick r:id="rId6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4" t="11200" r="7239" b="12920"/>
          <a:stretch/>
        </p:blipFill>
        <p:spPr>
          <a:xfrm>
            <a:off x="2978331" y="686814"/>
            <a:ext cx="5816366" cy="3421850"/>
          </a:xfrm>
          <a:prstGeom prst="rect">
            <a:avLst/>
          </a:prstGeom>
        </p:spPr>
      </p:pic>
      <p:pic>
        <p:nvPicPr>
          <p:cNvPr id="13" name="Picture 12" descr="Free vector graphic: Calendar, Binder, Date, January ...">
            <a:hlinkClick r:id="rId8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1" y="894929"/>
            <a:ext cx="2449634" cy="161987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52698" y="949665"/>
            <a:ext cx="1810042" cy="40011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Algerian" panose="04020705040A02060702" pitchFamily="82" charset="0"/>
              </a:rPr>
              <a:t>august</a:t>
            </a:r>
          </a:p>
        </p:txBody>
      </p:sp>
      <p:pic>
        <p:nvPicPr>
          <p:cNvPr id="15" name="Picture 14" descr="Pencil School Stationery · Free vector graphic on Pixabay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43" b="21572"/>
          <a:stretch/>
        </p:blipFill>
        <p:spPr>
          <a:xfrm>
            <a:off x="9434148" y="885960"/>
            <a:ext cx="2113417" cy="408010"/>
          </a:xfrm>
          <a:prstGeom prst="rect">
            <a:avLst/>
          </a:prstGeom>
        </p:spPr>
      </p:pic>
      <p:pic>
        <p:nvPicPr>
          <p:cNvPr id="1026" name="Picture 2" descr="https://lh3.googleusercontent.com/7N1gyX2AzrFX1BQL4OjDwGe9XNLxryc6PxNF5T_w1BthT8A7iIXcIdGPOaChYODlviHQCjb9xjA8OPRFO3xVAK0Gm0Ly9uftxYB3SeNEGuN6WUuY43AhjSh7RfdBomlfEv9y0-jqG8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924" y="4296321"/>
            <a:ext cx="7050152" cy="264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lack and White Buffalo Plaid Heat Transfer Vinyl and Carrier Sheet –  EcoFriendlyCraft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254" y="568145"/>
            <a:ext cx="1313911" cy="33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Black and White Buffalo Plaid Heat Transfer Vinyl and Carrier Sheet –  EcoFriendlyCraft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739" y="565924"/>
            <a:ext cx="1313911" cy="33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Black and White Buffalo Plaid Heat Transfer Vinyl and Carrier Sheet –  EcoFriendlyCraft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129" y="562626"/>
            <a:ext cx="1313911" cy="33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0" descr="Black and White Buffalo Plaid Heat Transfer Vinyl and Carrier Sheet –  EcoFriendlyCraft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482" y="558405"/>
            <a:ext cx="1313911" cy="33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0" descr="Black and White Buffalo Plaid Heat Transfer Vinyl and Carrier Sheet –  EcoFriendlyCraft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017" y="550560"/>
            <a:ext cx="1313911" cy="33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0" descr="Black and White Buffalo Plaid Heat Transfer Vinyl and Carrier Sheet –  EcoFriendlyCraft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270" y="3727854"/>
            <a:ext cx="1313911" cy="33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Black and White Buffalo Plaid Heat Transfer Vinyl and Carrier Sheet –  EcoFriendlyCraft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470" y="3735701"/>
            <a:ext cx="1313911" cy="33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0" descr="Black and White Buffalo Plaid Heat Transfer Vinyl and Carrier Sheet –  EcoFriendlyCraft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343" y="3764875"/>
            <a:ext cx="1313911" cy="33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Black and White Buffalo Plaid Heat Transfer Vinyl and Carrier Sheet –  EcoFriendlyCraft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0" y="3745742"/>
            <a:ext cx="1313911" cy="33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0" descr="Black and White Buffalo Plaid Heat Transfer Vinyl and Carrier Sheet –  EcoFriendlyCraft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087" y="3754759"/>
            <a:ext cx="1197733" cy="33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Black and White Buffalo Plaid Heat Transfer Vinyl and Carrier Sheet –  EcoFriendlyCrafts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334950" y="1197750"/>
            <a:ext cx="1600176" cy="33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0" descr="Black and White Buffalo Plaid Heat Transfer Vinyl and Carrier Sheet –  EcoFriendlyCraft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272223" y="2803789"/>
            <a:ext cx="1714052" cy="33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0" descr="Black and White Buffalo Plaid Heat Transfer Vinyl and Carrier Sheet –  EcoFriendlyCrafts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909919" y="1196026"/>
            <a:ext cx="1596731" cy="33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0" descr="Black and White Buffalo Plaid Heat Transfer Vinyl and Carrier Sheet –  EcoFriendlyCrafts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902445" y="2756431"/>
            <a:ext cx="1652682" cy="36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8934549" y="1312030"/>
            <a:ext cx="3148593" cy="2031325"/>
          </a:xfrm>
          <a:prstGeom prst="rect">
            <a:avLst/>
          </a:prstGeom>
          <a:solidFill>
            <a:srgbClr val="FF0000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9906861" y="903251"/>
            <a:ext cx="127836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This Week</a:t>
            </a:r>
          </a:p>
        </p:txBody>
      </p:sp>
      <p:pic>
        <p:nvPicPr>
          <p:cNvPr id="43" name="Picture 42" descr="Br-Lineart-008_inspyretash-stock | Tash | Flickr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022" y="1234854"/>
            <a:ext cx="3250223" cy="2180514"/>
          </a:xfrm>
          <a:prstGeom prst="rect">
            <a:avLst/>
          </a:prstGeom>
        </p:spPr>
      </p:pic>
      <p:pic>
        <p:nvPicPr>
          <p:cNvPr id="52" name="Google Shape;80;p13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10941615" y="-17871"/>
            <a:ext cx="1069911" cy="976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Picture 52" descr="File:Red apple.svg - Wikipedia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141" y="469862"/>
            <a:ext cx="506638" cy="506638"/>
          </a:xfrm>
          <a:prstGeom prst="rect">
            <a:avLst/>
          </a:prstGeom>
        </p:spPr>
      </p:pic>
      <p:pic>
        <p:nvPicPr>
          <p:cNvPr id="54" name="Picture 53" descr="File:Red apple.svg - Wikipedia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399" y="480867"/>
            <a:ext cx="506638" cy="506638"/>
          </a:xfrm>
          <a:prstGeom prst="rect">
            <a:avLst/>
          </a:prstGeom>
        </p:spPr>
      </p:pic>
      <p:pic>
        <p:nvPicPr>
          <p:cNvPr id="55" name="Picture 54" descr="Happy Memorial Day!"/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76473" flipV="1">
            <a:off x="2228251" y="449800"/>
            <a:ext cx="1065267" cy="1065267"/>
          </a:xfrm>
          <a:prstGeom prst="rect">
            <a:avLst/>
          </a:prstGeom>
        </p:spPr>
      </p:pic>
      <p:pic>
        <p:nvPicPr>
          <p:cNvPr id="57" name="Picture 56" descr="File:Red apple.svg - Wikipedia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239" y="3610695"/>
            <a:ext cx="506638" cy="506638"/>
          </a:xfrm>
          <a:prstGeom prst="rect">
            <a:avLst/>
          </a:prstGeom>
        </p:spPr>
      </p:pic>
      <p:pic>
        <p:nvPicPr>
          <p:cNvPr id="26" name="Picture 2" descr="https://lh3.googleusercontent.com/-k89LB_cNM095qe3wmQUtuQzTnKoWanIkQ2Kum9_9uzskUtr0CcaWzum-mMDBjpP0f3DyEyjRp84SBqzp6G2xPrPoxhLjkw9qcUr8W5lGlEgkRIOeYVIQukqXLGNASOiYyB7rLAU234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42" y="2848075"/>
            <a:ext cx="2757587" cy="2355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 descr="File:Red apple.svg - Wikipedia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679" y="3643804"/>
            <a:ext cx="506638" cy="506638"/>
          </a:xfrm>
          <a:prstGeom prst="rect">
            <a:avLst/>
          </a:prstGeom>
        </p:spPr>
      </p:pic>
      <p:pic>
        <p:nvPicPr>
          <p:cNvPr id="59" name="Picture 58" descr="Clipart - penholder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738" y="3544474"/>
            <a:ext cx="466430" cy="794488"/>
          </a:xfrm>
          <a:prstGeom prst="rect">
            <a:avLst/>
          </a:prstGeom>
        </p:spPr>
      </p:pic>
      <p:pic>
        <p:nvPicPr>
          <p:cNvPr id="60" name="Picture 59" descr="Free vector graphic: Flower, Flowerpot, Gardening, Green ...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4" y="2126698"/>
            <a:ext cx="941274" cy="1044048"/>
          </a:xfrm>
          <a:prstGeom prst="rect">
            <a:avLst/>
          </a:prstGeom>
        </p:spPr>
      </p:pic>
      <p:pic>
        <p:nvPicPr>
          <p:cNvPr id="61" name="Picture 60" descr="One iPad in the classroom? - ICTEvangelist">
            <a:hlinkClick r:id="rId24"/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19084" flipH="1">
            <a:off x="876803" y="3512253"/>
            <a:ext cx="859918" cy="858930"/>
          </a:xfrm>
          <a:prstGeom prst="rect">
            <a:avLst/>
          </a:prstGeom>
        </p:spPr>
      </p:pic>
      <p:pic>
        <p:nvPicPr>
          <p:cNvPr id="62" name="Picture 61" descr="Book | Free Stock Photo | Illustration of an open book ...">
            <a:hlinkClick r:id="rId26"/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4" y="5134179"/>
            <a:ext cx="2006685" cy="1003343"/>
          </a:xfrm>
          <a:prstGeom prst="rect">
            <a:avLst/>
          </a:prstGeom>
        </p:spPr>
      </p:pic>
      <p:pic>
        <p:nvPicPr>
          <p:cNvPr id="1028" name="Picture 4" descr="https://lh3.googleusercontent.com/RRv0hhoU23kjKnVjRPaEYqS6R7F-el0dC119gcnKwbUd95xOFbJg46MBVZahi4csBZPbvTDZNjyufwXEpNGCOJhH1PJb_WFsuSOtocCxkkYB4SLC4ZANjHz7ftyZmCrK8OTgd0AsPGo">
            <a:hlinkClick r:id="rId28"/>
          </p:cNvPr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87" t="4689" r="11908" b="2236"/>
          <a:stretch/>
        </p:blipFill>
        <p:spPr bwMode="auto">
          <a:xfrm>
            <a:off x="10941064" y="1841863"/>
            <a:ext cx="841782" cy="1047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4" descr="https://lh3.googleusercontent.com/RRv0hhoU23kjKnVjRPaEYqS6R7F-el0dC119gcnKwbUd95xOFbJg46MBVZahi4csBZPbvTDZNjyufwXEpNGCOJhH1PJb_WFsuSOtocCxkkYB4SLC4ZANjHz7ftyZmCrK8OTgd0AsPGo">
            <a:hlinkClick r:id="rId30"/>
          </p:cNvPr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8" t="1532" r="41547" b="2921"/>
          <a:stretch/>
        </p:blipFill>
        <p:spPr bwMode="auto">
          <a:xfrm>
            <a:off x="10162380" y="1770397"/>
            <a:ext cx="692687" cy="83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 descr="https://lh3.googleusercontent.com/RRv0hhoU23kjKnVjRPaEYqS6R7F-el0dC119gcnKwbUd95xOFbJg46MBVZahi4csBZPbvTDZNjyufwXEpNGCOJhH1PJb_WFsuSOtocCxkkYB4SLC4ZANjHz7ftyZmCrK8OTgd0AsPGo">
            <a:hlinkClick r:id="rId32"/>
          </p:cNvPr>
          <p:cNvPicPr>
            <a:picLocks noChangeAspect="1" noChangeArrowheads="1"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65" b="-922"/>
          <a:stretch/>
        </p:blipFill>
        <p:spPr bwMode="auto">
          <a:xfrm>
            <a:off x="9246267" y="1787149"/>
            <a:ext cx="867809" cy="10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Box 64">
            <a:hlinkClick r:id="rId34"/>
          </p:cNvPr>
          <p:cNvSpPr txBox="1"/>
          <p:nvPr/>
        </p:nvSpPr>
        <p:spPr>
          <a:xfrm>
            <a:off x="9458861" y="2028747"/>
            <a:ext cx="48823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/>
              <a:t>--------</a:t>
            </a:r>
          </a:p>
          <a:p>
            <a:r>
              <a:rPr lang="en-US" sz="900" dirty="0"/>
              <a:t>--------</a:t>
            </a:r>
          </a:p>
          <a:p>
            <a:r>
              <a:rPr lang="en-US" sz="900" dirty="0"/>
              <a:t>--------</a:t>
            </a:r>
          </a:p>
          <a:p>
            <a:r>
              <a:rPr lang="en-US" sz="900" dirty="0"/>
              <a:t>--------</a:t>
            </a:r>
          </a:p>
        </p:txBody>
      </p:sp>
      <p:sp>
        <p:nvSpPr>
          <p:cNvPr id="28" name="Plaque 27">
            <a:hlinkClick r:id="rId30"/>
          </p:cNvPr>
          <p:cNvSpPr/>
          <p:nvPr/>
        </p:nvSpPr>
        <p:spPr>
          <a:xfrm>
            <a:off x="10267452" y="1882908"/>
            <a:ext cx="488229" cy="612095"/>
          </a:xfrm>
          <a:prstGeom prst="plaqu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----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1124718" y="1998208"/>
            <a:ext cx="48823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28"/>
              </a:rPr>
              <a:t>-------------------------------</a:t>
            </a:r>
            <a:endParaRPr lang="en-US" sz="900" dirty="0"/>
          </a:p>
        </p:txBody>
      </p:sp>
      <p:pic>
        <p:nvPicPr>
          <p:cNvPr id="35" name="Picture 34" descr="Table Grey Silver · Free vector graphic on Pixabay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27166" y="12106865"/>
            <a:ext cx="1215667" cy="1001763"/>
          </a:xfrm>
          <a:prstGeom prst="rect">
            <a:avLst/>
          </a:prstGeom>
        </p:spPr>
      </p:pic>
      <p:pic>
        <p:nvPicPr>
          <p:cNvPr id="90" name="Picture 89" descr="File:SchoolPro Electric Pencil Sharpener.jpg - Wikimedia ..."/>
          <p:cNvPicPr>
            <a:picLocks noChangeAspect="1"/>
          </p:cNvPicPr>
          <p:nvPr/>
        </p:nvPicPr>
        <p:blipFill>
          <a:blip r:embed="rId3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15" y="3715817"/>
            <a:ext cx="501539" cy="595609"/>
          </a:xfrm>
          <a:prstGeom prst="rect">
            <a:avLst/>
          </a:prstGeom>
        </p:spPr>
      </p:pic>
      <p:pic>
        <p:nvPicPr>
          <p:cNvPr id="1033" name="Picture 9" descr="https://lh6.googleusercontent.com/ES7qfj-AMMK9lPbMtVk6Hm0MU_FWCNoo7NMNnIP5WQn1Y-lYys9E3W5j9fsld0ZA-biGlFlwvzvD17FFBsxBJZZVS32WfGAIpi9jfYvQ-mG2CadO8tMM7taNZTZaPtKyDRfFd8rFNFs">
            <a:hlinkClick r:id="rId37"/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586" y="4215911"/>
            <a:ext cx="842522" cy="100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80" descr="Table Grey Silver · Free vector graphic on Pixabay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3162" y="3608183"/>
            <a:ext cx="3538435" cy="2945108"/>
          </a:xfrm>
          <a:prstGeom prst="rect">
            <a:avLst/>
          </a:prstGeom>
        </p:spPr>
      </p:pic>
      <p:pic>
        <p:nvPicPr>
          <p:cNvPr id="96" name="Picture 95" descr="Laptop | Free Stock Photo | Illustration of a laptop ...">
            <a:hlinkClick r:id="rId40"/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1797">
            <a:off x="8821024" y="3267824"/>
            <a:ext cx="1415234" cy="1209738"/>
          </a:xfrm>
          <a:prstGeom prst="rect">
            <a:avLst/>
          </a:prstGeom>
        </p:spPr>
      </p:pic>
      <p:sp>
        <p:nvSpPr>
          <p:cNvPr id="97" name="TextBox 96">
            <a:hlinkClick r:id="rId40"/>
          </p:cNvPr>
          <p:cNvSpPr txBox="1"/>
          <p:nvPr/>
        </p:nvSpPr>
        <p:spPr>
          <a:xfrm rot="997564">
            <a:off x="9353975" y="3440847"/>
            <a:ext cx="911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Stride</a:t>
            </a:r>
          </a:p>
        </p:txBody>
      </p:sp>
      <p:pic>
        <p:nvPicPr>
          <p:cNvPr id="98" name="Picture 97" descr="Laptop | Free Stock Photo | Illustration of a laptop ...">
            <a:hlinkClick r:id="rId42"/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7476">
            <a:off x="10097648" y="3561540"/>
            <a:ext cx="1415234" cy="1209738"/>
          </a:xfrm>
          <a:prstGeom prst="rect">
            <a:avLst/>
          </a:prstGeom>
        </p:spPr>
      </p:pic>
      <p:sp>
        <p:nvSpPr>
          <p:cNvPr id="99" name="TextBox 98">
            <a:hlinkClick r:id="rId42"/>
          </p:cNvPr>
          <p:cNvSpPr txBox="1"/>
          <p:nvPr/>
        </p:nvSpPr>
        <p:spPr>
          <a:xfrm rot="761686">
            <a:off x="10597640" y="3729080"/>
            <a:ext cx="880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REFLEX</a:t>
            </a:r>
          </a:p>
        </p:txBody>
      </p:sp>
      <p:pic>
        <p:nvPicPr>
          <p:cNvPr id="83" name="Picture 82" descr="Table Grey Silver · Free vector graphic on Pixabay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21658" y="4756023"/>
            <a:ext cx="2392512" cy="1635690"/>
          </a:xfrm>
          <a:prstGeom prst="rect">
            <a:avLst/>
          </a:prstGeom>
        </p:spPr>
      </p:pic>
      <p:pic>
        <p:nvPicPr>
          <p:cNvPr id="88" name="Picture 87" descr="Braids Rope Hair - Free vector graphic on Pixabay"/>
          <p:cNvPicPr>
            <a:picLocks noChangeAspect="1"/>
          </p:cNvPicPr>
          <p:nvPr/>
        </p:nvPicPr>
        <p:blipFill>
          <a:blip r:embed="rId4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985" y="4797838"/>
            <a:ext cx="4881483" cy="158016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601915" y="941609"/>
            <a:ext cx="427072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Comic Sans MS" panose="030F0702030302020204" pitchFamily="66" charset="0"/>
              </a:rPr>
              <a:t>CONTACTING TEACHERS</a:t>
            </a:r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!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3802884" y="1402583"/>
            <a:ext cx="190949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Comic Sans MS" panose="030F0702030302020204" pitchFamily="66" charset="0"/>
              </a:rPr>
              <a:t>Email them!</a:t>
            </a:r>
          </a:p>
        </p:txBody>
      </p:sp>
      <p:pic>
        <p:nvPicPr>
          <p:cNvPr id="68" name="Picture 67" descr="File:Red apple.svg - Wikipedia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117" y="1320187"/>
            <a:ext cx="506638" cy="506638"/>
          </a:xfrm>
          <a:prstGeom prst="rect">
            <a:avLst/>
          </a:prstGeom>
        </p:spPr>
      </p:pic>
      <p:pic>
        <p:nvPicPr>
          <p:cNvPr id="70" name="Picture 69" descr="File:Red apple.svg - Wikipedia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781" y="1978313"/>
            <a:ext cx="506638" cy="506638"/>
          </a:xfrm>
          <a:prstGeom prst="rect">
            <a:avLst/>
          </a:prstGeom>
        </p:spPr>
      </p:pic>
      <p:sp>
        <p:nvSpPr>
          <p:cNvPr id="71" name="TextBox 70"/>
          <p:cNvSpPr txBox="1"/>
          <p:nvPr/>
        </p:nvSpPr>
        <p:spPr>
          <a:xfrm>
            <a:off x="3740328" y="2065316"/>
            <a:ext cx="501130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Comic Sans MS" panose="030F0702030302020204" pitchFamily="66" charset="0"/>
              </a:rPr>
              <a:t>Contact teachers for your child: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500" dirty="0">
                <a:solidFill>
                  <a:schemeClr val="bg1"/>
                </a:solidFill>
                <a:latin typeface="Comic Sans MS" panose="030F0702030302020204" pitchFamily="66" charset="0"/>
              </a:rPr>
              <a:t>Tennant &amp; </a:t>
            </a:r>
            <a:r>
              <a:rPr lang="en-US" sz="25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Zielke</a:t>
            </a:r>
            <a:endParaRPr lang="en-US" sz="25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en-US" sz="2500" dirty="0">
                <a:solidFill>
                  <a:schemeClr val="bg1"/>
                </a:solidFill>
                <a:latin typeface="Comic Sans MS" panose="030F0702030302020204" pitchFamily="66" charset="0"/>
              </a:rPr>
              <a:t>              OR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500" dirty="0">
                <a:solidFill>
                  <a:schemeClr val="bg1"/>
                </a:solidFill>
                <a:latin typeface="Comic Sans MS" panose="030F0702030302020204" pitchFamily="66" charset="0"/>
              </a:rPr>
              <a:t>Smith / Cramer/Wilkinson</a:t>
            </a:r>
          </a:p>
        </p:txBody>
      </p:sp>
      <p:pic>
        <p:nvPicPr>
          <p:cNvPr id="17" name="Picture 16" descr="Office Folders, Classification Folders White Background ..."/>
          <p:cNvPicPr>
            <a:picLocks noChangeAspect="1"/>
          </p:cNvPicPr>
          <p:nvPr/>
        </p:nvPicPr>
        <p:blipFill>
          <a:blip r:embed="rId4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896" y="4108664"/>
            <a:ext cx="1032742" cy="1201969"/>
          </a:xfrm>
          <a:prstGeom prst="rect">
            <a:avLst/>
          </a:prstGeom>
        </p:spPr>
      </p:pic>
      <p:sp>
        <p:nvSpPr>
          <p:cNvPr id="73" name="Oval Callout 18">
            <a:extLst>
              <a:ext uri="{FF2B5EF4-FFF2-40B4-BE49-F238E27FC236}">
                <a16:creationId xmlns:a16="http://schemas.microsoft.com/office/drawing/2014/main" id="{B61CF99D-44AD-46EC-B734-A54050051D81}"/>
              </a:ext>
            </a:extLst>
          </p:cNvPr>
          <p:cNvSpPr/>
          <p:nvPr/>
        </p:nvSpPr>
        <p:spPr>
          <a:xfrm rot="20173300">
            <a:off x="3144868" y="88355"/>
            <a:ext cx="4191049" cy="2787049"/>
          </a:xfrm>
          <a:prstGeom prst="wedgeEllipseCallout">
            <a:avLst>
              <a:gd name="adj1" fmla="val -68171"/>
              <a:gd name="adj2" fmla="val 6840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If you need to contact your child’s homeroom teacher with important information such as a transportation change, please email all contact teachers for your child.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16538" y="3142537"/>
            <a:ext cx="68211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74" name="Picture 73" descr="A picture containing drawing&#10;&#10;Description automatically generated">
            <a:extLst>
              <a:ext uri="{FF2B5EF4-FFF2-40B4-BE49-F238E27FC236}">
                <a16:creationId xmlns:a16="http://schemas.microsoft.com/office/drawing/2014/main" id="{2B6CBE73-1870-4AC7-A9C9-E9542C04E4D6}"/>
              </a:ext>
            </a:extLst>
          </p:cNvPr>
          <p:cNvPicPr>
            <a:picLocks noChangeAspect="1"/>
          </p:cNvPicPr>
          <p:nvPr/>
        </p:nvPicPr>
        <p:blipFill rotWithShape="1">
          <a:blip r:embed="rId4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7" r="24454"/>
          <a:stretch/>
        </p:blipFill>
        <p:spPr>
          <a:xfrm>
            <a:off x="1557009" y="2343131"/>
            <a:ext cx="2545524" cy="3917703"/>
          </a:xfrm>
          <a:prstGeom prst="rect">
            <a:avLst/>
          </a:prstGeom>
        </p:spPr>
      </p:pic>
      <p:sp>
        <p:nvSpPr>
          <p:cNvPr id="76" name="Oval Callout 18">
            <a:extLst>
              <a:ext uri="{FF2B5EF4-FFF2-40B4-BE49-F238E27FC236}">
                <a16:creationId xmlns:a16="http://schemas.microsoft.com/office/drawing/2014/main" id="{B61CF99D-44AD-46EC-B734-A54050051D81}"/>
              </a:ext>
            </a:extLst>
          </p:cNvPr>
          <p:cNvSpPr/>
          <p:nvPr/>
        </p:nvSpPr>
        <p:spPr>
          <a:xfrm rot="20620689">
            <a:off x="3659411" y="818971"/>
            <a:ext cx="4191049" cy="2787049"/>
          </a:xfrm>
          <a:prstGeom prst="wedgeEllipseCallout">
            <a:avLst>
              <a:gd name="adj1" fmla="val -68171"/>
              <a:gd name="adj2" fmla="val 6840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Please let your child’s homeroom teacher AND the additional contact teacher(s) know of transportation changes by email no later than 1:30 p.m.</a:t>
            </a:r>
          </a:p>
        </p:txBody>
      </p:sp>
      <p:sp>
        <p:nvSpPr>
          <p:cNvPr id="77" name="Oval Callout 18">
            <a:extLst>
              <a:ext uri="{FF2B5EF4-FFF2-40B4-BE49-F238E27FC236}">
                <a16:creationId xmlns:a16="http://schemas.microsoft.com/office/drawing/2014/main" id="{B61CF99D-44AD-46EC-B734-A54050051D81}"/>
              </a:ext>
            </a:extLst>
          </p:cNvPr>
          <p:cNvSpPr/>
          <p:nvPr/>
        </p:nvSpPr>
        <p:spPr>
          <a:xfrm>
            <a:off x="3770765" y="1915746"/>
            <a:ext cx="4191049" cy="2787049"/>
          </a:xfrm>
          <a:prstGeom prst="wedgeEllipseCallout">
            <a:avLst>
              <a:gd name="adj1" fmla="val -68171"/>
              <a:gd name="adj2" fmla="val 6840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If you do not hear back from them, please call the office to let them know.  </a:t>
            </a:r>
          </a:p>
        </p:txBody>
      </p:sp>
    </p:spTree>
    <p:extLst>
      <p:ext uri="{BB962C8B-B14F-4D97-AF65-F5344CB8AC3E}">
        <p14:creationId xmlns:p14="http://schemas.microsoft.com/office/powerpoint/2010/main" val="405639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75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75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750"/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750"/>
                                        <p:tgtEl>
                                          <p:spTgt spid="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750"/>
                                        <p:tgtEl>
                                          <p:spTgt spid="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1" animBg="1"/>
      <p:bldP spid="73" grpId="2" animBg="1"/>
      <p:bldP spid="76" grpId="0" animBg="1"/>
      <p:bldP spid="76" grpId="1" animBg="1"/>
      <p:bldP spid="7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416</TotalTime>
  <Words>605</Words>
  <Application>Microsoft Office PowerPoint</Application>
  <PresentationFormat>Widescreen</PresentationFormat>
  <Paragraphs>151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Algerian</vt:lpstr>
      <vt:lpstr>Arial</vt:lpstr>
      <vt:lpstr>Bahnschrift Light SemiCondensed</vt:lpstr>
      <vt:lpstr>Calibri</vt:lpstr>
      <vt:lpstr>Calibri Light</vt:lpstr>
      <vt:lpstr>Comic Sans MS</vt:lpstr>
      <vt:lpstr>Courier New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 Clair County Schools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Tennant, Hope</dc:creator>
  <cp:lastModifiedBy>Tennant, Hope</cp:lastModifiedBy>
  <cp:revision>49</cp:revision>
  <dcterms:created xsi:type="dcterms:W3CDTF">2020-08-16T00:18:35Z</dcterms:created>
  <dcterms:modified xsi:type="dcterms:W3CDTF">2020-09-03T22:08:08Z</dcterms:modified>
</cp:coreProperties>
</file>